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85" r:id="rId2"/>
  </p:sldMasterIdLst>
  <p:notesMasterIdLst>
    <p:notesMasterId r:id="rId28"/>
  </p:notesMasterIdLst>
  <p:sldIdLst>
    <p:sldId id="256" r:id="rId3"/>
    <p:sldId id="257" r:id="rId4"/>
    <p:sldId id="258" r:id="rId5"/>
    <p:sldId id="283" r:id="rId6"/>
    <p:sldId id="301" r:id="rId7"/>
    <p:sldId id="300" r:id="rId8"/>
    <p:sldId id="303" r:id="rId9"/>
    <p:sldId id="302" r:id="rId10"/>
    <p:sldId id="315" r:id="rId11"/>
    <p:sldId id="316" r:id="rId12"/>
    <p:sldId id="317" r:id="rId13"/>
    <p:sldId id="318" r:id="rId14"/>
    <p:sldId id="304" r:id="rId15"/>
    <p:sldId id="305" r:id="rId16"/>
    <p:sldId id="306" r:id="rId17"/>
    <p:sldId id="307" r:id="rId18"/>
    <p:sldId id="308" r:id="rId19"/>
    <p:sldId id="310" r:id="rId20"/>
    <p:sldId id="311" r:id="rId21"/>
    <p:sldId id="309" r:id="rId22"/>
    <p:sldId id="314" r:id="rId23"/>
    <p:sldId id="319" r:id="rId24"/>
    <p:sldId id="312" r:id="rId25"/>
    <p:sldId id="313" r:id="rId26"/>
    <p:sldId id="298" r:id="rId2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75C5"/>
    <a:srgbClr val="084C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1" autoAdjust="0"/>
    <p:restoredTop sz="93349" autoAdjust="0"/>
  </p:normalViewPr>
  <p:slideViewPr>
    <p:cSldViewPr snapToGrid="0" showGuides="1">
      <p:cViewPr varScale="1">
        <p:scale>
          <a:sx n="106" d="100"/>
          <a:sy n="106" d="100"/>
        </p:scale>
        <p:origin x="53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7" d="100"/>
        <a:sy n="4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4E735-DDC7-4205-AE04-D2BE05C801CD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0C0F7-F2DE-482A-81DE-4258EF09D2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15702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69912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5585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859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792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311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201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677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725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1663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5393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204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91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00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16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975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30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51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481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493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309888"/>
      </p:ext>
    </p:extLst>
  </p:cSld>
  <p:clrMapOvr>
    <a:masterClrMapping/>
  </p:clrMapOvr>
  <p:hf sldNum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6416448"/>
      </p:ext>
    </p:extLst>
  </p:cSld>
  <p:clrMapOvr>
    <a:masterClrMapping/>
  </p:clrMapOvr>
  <p:hf sldNum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5253265"/>
      </p:ext>
    </p:extLst>
  </p:cSld>
  <p:clrMapOvr>
    <a:masterClrMapping/>
  </p:clrMapOvr>
  <p:hf sldNum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1976855"/>
      </p:ext>
    </p:extLst>
  </p:cSld>
  <p:clrMapOvr>
    <a:masterClrMapping/>
  </p:clrMapOvr>
  <p:hf sldNum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1087543"/>
      </p:ext>
    </p:extLst>
  </p:cSld>
  <p:clrMapOvr>
    <a:masterClrMapping/>
  </p:clrMapOvr>
  <p:hf sldNum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3138759"/>
      </p:ext>
    </p:extLst>
  </p:cSld>
  <p:clrMapOvr>
    <a:masterClrMapping/>
  </p:clrMapOvr>
  <p:hf sldNum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5027324"/>
      </p:ext>
    </p:extLst>
  </p:cSld>
  <p:clrMapOvr>
    <a:masterClrMapping/>
  </p:clrMapOvr>
  <p:hf sldNum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6367255"/>
      </p:ext>
    </p:extLst>
  </p:cSld>
  <p:clrMapOvr>
    <a:masterClrMapping/>
  </p:clrMapOvr>
  <p:hf sldNum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4148248"/>
      </p:ext>
    </p:extLst>
  </p:cSld>
  <p:clrMapOvr>
    <a:masterClrMapping/>
  </p:clrMapOvr>
  <p:hf sldNum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6593454"/>
      </p:ext>
    </p:extLst>
  </p:cSld>
  <p:clrMapOvr>
    <a:masterClrMapping/>
  </p:clrMapOvr>
  <p:hf sldNum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4682929"/>
      </p:ext>
    </p:extLst>
  </p:cSld>
  <p:clrMapOvr>
    <a:masterClrMapping/>
  </p:clrMapOvr>
  <p:hf sldNum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2692485"/>
      </p:ext>
    </p:extLst>
  </p:cSld>
  <p:clrMapOvr>
    <a:masterClrMapping/>
  </p:clrMapOvr>
  <p:hf sldNum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6807753"/>
      </p:ext>
    </p:extLst>
  </p:cSld>
  <p:clrMapOvr>
    <a:masterClrMapping/>
  </p:clrMapOvr>
  <p:hf sldNum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4359637"/>
      </p:ext>
    </p:extLst>
  </p:cSld>
  <p:clrMapOvr>
    <a:masterClrMapping/>
  </p:clrMapOvr>
  <p:hf sldNum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6212689"/>
      </p:ext>
    </p:extLst>
  </p:cSld>
  <p:clrMapOvr>
    <a:masterClrMapping/>
  </p:clrMapOvr>
  <p:hf sldNum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076636"/>
      </p:ext>
    </p:extLst>
  </p:cSld>
  <p:clrMapOvr>
    <a:masterClrMapping/>
  </p:clrMapOvr>
  <p:hf sldNum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5346072"/>
      </p:ext>
    </p:extLst>
  </p:cSld>
  <p:clrMapOvr>
    <a:masterClrMapping/>
  </p:clrMapOvr>
  <p:hf sldNum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2499830"/>
      </p:ext>
    </p:extLst>
  </p:cSld>
  <p:clrMapOvr>
    <a:masterClrMapping/>
  </p:clrMapOvr>
  <p:hf sldNum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4239380"/>
      </p:ext>
    </p:extLst>
  </p:cSld>
  <p:clrMapOvr>
    <a:masterClrMapping/>
  </p:clrMapOvr>
  <p:hf sldNum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453650" y="0"/>
            <a:ext cx="54006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3344619622"/>
      </p:ext>
    </p:extLst>
  </p:cSld>
  <p:clrMapOvr>
    <a:masterClrMapping/>
  </p:clrMapOvr>
  <p:hf sldNum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205154" y="266651"/>
            <a:ext cx="10515600" cy="54927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单击此处添加标题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hf sldNum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2023/6/29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7322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2023/6/29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8688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659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5149358"/>
      </p:ext>
    </p:extLst>
  </p:cSld>
  <p:clrMapOvr>
    <a:masterClrMapping/>
  </p:clrMapOvr>
  <p:hf sldNum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9409628"/>
      </p:ext>
    </p:extLst>
  </p:cSld>
  <p:clrMapOvr>
    <a:masterClrMapping/>
  </p:clrMapOvr>
  <p:hf sldNum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4044753"/>
      </p:ext>
    </p:extLst>
  </p:cSld>
  <p:clrMapOvr>
    <a:masterClrMapping/>
  </p:clrMapOvr>
  <p:hf sldNum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6143016"/>
      </p:ext>
    </p:extLst>
  </p:cSld>
  <p:clrMapOvr>
    <a:masterClrMapping/>
  </p:clrMapOvr>
  <p:hf sldNum="0" ftr="0" dt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8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  <p:sldLayoutId id="2147483672" r:id="rId17"/>
    <p:sldLayoutId id="2147483673" r:id="rId18"/>
    <p:sldLayoutId id="2147483674" r:id="rId19"/>
    <p:sldLayoutId id="2147483675" r:id="rId20"/>
    <p:sldLayoutId id="2147483676" r:id="rId21"/>
    <p:sldLayoutId id="2147483677" r:id="rId22"/>
    <p:sldLayoutId id="2147483678" r:id="rId23"/>
    <p:sldLayoutId id="2147483679" r:id="rId24"/>
    <p:sldLayoutId id="2147483680" r:id="rId25"/>
    <p:sldLayoutId id="2147483681" r:id="rId26"/>
    <p:sldLayoutId id="2147483682" r:id="rId27"/>
    <p:sldLayoutId id="2147483683" r:id="rId28"/>
    <p:sldLayoutId id="2147483684" r:id="rId29"/>
    <p:sldLayoutId id="2147483654" r:id="rId30"/>
    <p:sldLayoutId id="2147483655" r:id="rId31"/>
    <p:sldLayoutId id="2147483656" r:id="rId32"/>
    <p:sldLayoutId id="2147483657" r:id="rId33"/>
    <p:sldLayoutId id="2147483658" r:id="rId34"/>
    <p:sldLayoutId id="2147483659" r:id="rId35"/>
    <p:sldLayoutId id="2147483660" r:id="rId36"/>
  </p:sldLayoutIdLst>
  <p:hf sldNum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724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31.xml"/><Relationship Id="rId4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1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_矩形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712467" y="1549416"/>
            <a:ext cx="9494013" cy="958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4" tIns="45702" rIns="91404" bIns="45702" numCol="1" anchor="ctr" anchorCtr="0" compatLnSpc="1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r>
              <a:rPr lang="en-US" altLang="zh-CN" sz="6000" b="1" dirty="0"/>
              <a:t>Android </a:t>
            </a:r>
            <a:r>
              <a:rPr lang="zh-CN" altLang="en-US" sz="6000" b="1" dirty="0"/>
              <a:t>架构学习</a:t>
            </a:r>
            <a:endParaRPr lang="zh-CN" altLang="en-US" sz="6000" b="1" dirty="0">
              <a:gradFill flip="none" rotWithShape="1">
                <a:gsLst>
                  <a:gs pos="0">
                    <a:srgbClr val="084C8B">
                      <a:shade val="30000"/>
                      <a:satMod val="115000"/>
                    </a:srgbClr>
                  </a:gs>
                  <a:gs pos="50000">
                    <a:srgbClr val="084C8B">
                      <a:shade val="67500"/>
                      <a:satMod val="115000"/>
                    </a:srgbClr>
                  </a:gs>
                  <a:gs pos="100000">
                    <a:srgbClr val="084C8B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atin typeface="Arial"/>
              <a:ea typeface="微软雅黑"/>
              <a:sym typeface="Arial"/>
            </a:endParaRPr>
          </a:p>
        </p:txBody>
      </p:sp>
      <p:sp>
        <p:nvSpPr>
          <p:cNvPr id="3" name="PA_文本框 27"/>
          <p:cNvSpPr txBox="1"/>
          <p:nvPr>
            <p:custDataLst>
              <p:tags r:id="rId2"/>
            </p:custDataLst>
          </p:nvPr>
        </p:nvSpPr>
        <p:spPr>
          <a:xfrm>
            <a:off x="1826919" y="3125692"/>
            <a:ext cx="646331" cy="369332"/>
          </a:xfrm>
          <a:prstGeom prst="rect">
            <a:avLst/>
          </a:prstGeom>
          <a:solidFill>
            <a:srgbClr val="084C8B"/>
          </a:solidFill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2"/>
                </a:solidFill>
                <a:latin typeface="Arial"/>
                <a:ea typeface="微软雅黑"/>
                <a:sym typeface="Arial"/>
              </a:rPr>
              <a:t>刘相</a:t>
            </a:r>
            <a:endParaRPr lang="zh-CN" altLang="en-US" sz="1800" dirty="0">
              <a:solidFill>
                <a:schemeClr val="bg2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4" name="PA_文本框 28"/>
          <p:cNvSpPr txBox="1"/>
          <p:nvPr>
            <p:custDataLst>
              <p:tags r:id="rId3"/>
            </p:custDataLst>
          </p:nvPr>
        </p:nvSpPr>
        <p:spPr>
          <a:xfrm>
            <a:off x="2783476" y="3125692"/>
            <a:ext cx="1018227" cy="369332"/>
          </a:xfrm>
          <a:prstGeom prst="rect">
            <a:avLst/>
          </a:prstGeom>
          <a:solidFill>
            <a:srgbClr val="084C8B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altLang="zh-CN" sz="1800" dirty="0" smtClean="0">
                <a:solidFill>
                  <a:schemeClr val="bg2"/>
                </a:solidFill>
                <a:latin typeface="Arial"/>
                <a:ea typeface="微软雅黑"/>
                <a:sym typeface="Arial"/>
              </a:rPr>
              <a:t>2023.06</a:t>
            </a:r>
            <a:endParaRPr lang="zh-CN" altLang="en-US" sz="1800" dirty="0">
              <a:solidFill>
                <a:schemeClr val="bg2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6" name="PA_矩形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712467" y="2507936"/>
            <a:ext cx="6334231" cy="372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4" tIns="45702" rIns="91404" bIns="45702" numCol="1" anchor="ctr" anchorCtr="0" compatLnSpc="1"/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algn="l"/>
            <a:r>
              <a:rPr lang="zh-CN" altLang="en-US" sz="2000" b="0" dirty="0" smtClean="0">
                <a:solidFill>
                  <a:srgbClr val="084C8B"/>
                </a:solidFill>
                <a:latin typeface="Arial"/>
                <a:ea typeface="微软雅黑"/>
                <a:sym typeface="Arial"/>
              </a:rPr>
              <a:t>振动器控制</a:t>
            </a:r>
            <a:endParaRPr lang="zh-CN" altLang="zh-CN" sz="2000" b="0" dirty="0">
              <a:solidFill>
                <a:srgbClr val="084C8B"/>
              </a:solidFill>
              <a:latin typeface="Arial"/>
              <a:ea typeface="微软雅黑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4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bldLvl="0" animBg="1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Arial"/>
                <a:sym typeface="Arial"/>
              </a:rPr>
              <a:t>调用</a:t>
            </a:r>
            <a:r>
              <a:rPr lang="zh-CN" altLang="en-US" dirty="0" smtClean="0">
                <a:latin typeface="Arial"/>
                <a:sym typeface="Arial"/>
              </a:rPr>
              <a:t>过程分析</a:t>
            </a:r>
            <a:r>
              <a:rPr lang="en-US" altLang="zh-CN" dirty="0" smtClean="0">
                <a:latin typeface="Arial"/>
                <a:sym typeface="Arial"/>
              </a:rPr>
              <a:t>—App</a:t>
            </a:r>
            <a:r>
              <a:rPr lang="zh-CN" altLang="en-US" dirty="0" smtClean="0">
                <a:latin typeface="Arial"/>
                <a:sym typeface="Arial"/>
              </a:rPr>
              <a:t>如何调用？</a:t>
            </a:r>
            <a:endParaRPr lang="zh-CN" altLang="en-US" dirty="0">
              <a:latin typeface="Arial"/>
              <a:sym typeface="Arial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4882" y="1894794"/>
            <a:ext cx="636270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73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Arial"/>
                <a:sym typeface="Arial"/>
              </a:rPr>
              <a:t>调用</a:t>
            </a:r>
            <a:r>
              <a:rPr lang="zh-CN" altLang="en-US" dirty="0" smtClean="0">
                <a:latin typeface="Arial"/>
                <a:sym typeface="Arial"/>
              </a:rPr>
              <a:t>过程分析</a:t>
            </a:r>
            <a:r>
              <a:rPr lang="en-US" altLang="zh-CN" dirty="0" smtClean="0">
                <a:latin typeface="Arial"/>
                <a:sym typeface="Arial"/>
              </a:rPr>
              <a:t>—App</a:t>
            </a:r>
            <a:r>
              <a:rPr lang="zh-CN" altLang="en-US" dirty="0" smtClean="0">
                <a:latin typeface="Arial"/>
                <a:sym typeface="Arial"/>
              </a:rPr>
              <a:t>如何调用？</a:t>
            </a:r>
            <a:endParaRPr lang="zh-CN" altLang="en-US" dirty="0">
              <a:latin typeface="Arial"/>
              <a:sym typeface="Arial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3539" y="1354688"/>
            <a:ext cx="8334375" cy="485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932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Arial"/>
                <a:sym typeface="Arial"/>
              </a:rPr>
              <a:t>调用</a:t>
            </a:r>
            <a:r>
              <a:rPr lang="zh-CN" altLang="en-US" dirty="0" smtClean="0">
                <a:latin typeface="Arial"/>
                <a:sym typeface="Arial"/>
              </a:rPr>
              <a:t>过程分析</a:t>
            </a:r>
            <a:r>
              <a:rPr lang="en-US" altLang="zh-CN" dirty="0" smtClean="0">
                <a:latin typeface="Arial"/>
                <a:sym typeface="Arial"/>
              </a:rPr>
              <a:t>—App</a:t>
            </a:r>
            <a:r>
              <a:rPr lang="zh-CN" altLang="en-US" dirty="0" smtClean="0">
                <a:latin typeface="Arial"/>
                <a:sym typeface="Arial"/>
              </a:rPr>
              <a:t>如何调用？</a:t>
            </a:r>
            <a:endParaRPr lang="zh-CN" altLang="en-US" dirty="0">
              <a:latin typeface="Arial"/>
              <a:sym typeface="Arial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099389" y="2202024"/>
            <a:ext cx="76604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accent2"/>
                </a:solidFill>
              </a:rPr>
              <a:t>Context </a:t>
            </a:r>
            <a:r>
              <a:rPr lang="zh-CN" altLang="en-US" dirty="0">
                <a:solidFill>
                  <a:schemeClr val="accent2"/>
                </a:solidFill>
              </a:rPr>
              <a:t>的实现是什么？</a:t>
            </a:r>
            <a:endParaRPr lang="en-US" altLang="zh-CN" dirty="0">
              <a:solidFill>
                <a:schemeClr val="accent2"/>
              </a:solidFill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dirty="0" err="1">
                <a:solidFill>
                  <a:schemeClr val="accent2"/>
                </a:solidFill>
              </a:rPr>
              <a:t>Context.getSystemService</a:t>
            </a:r>
            <a:r>
              <a:rPr lang="en-US" altLang="zh-CN" dirty="0">
                <a:solidFill>
                  <a:schemeClr val="accent2"/>
                </a:solidFill>
              </a:rPr>
              <a:t>() </a:t>
            </a:r>
            <a:r>
              <a:rPr lang="zh-CN" altLang="en-US" dirty="0">
                <a:solidFill>
                  <a:schemeClr val="accent2"/>
                </a:solidFill>
              </a:rPr>
              <a:t>的实现又是怎样的？</a:t>
            </a:r>
            <a:endParaRPr lang="en-US" altLang="zh-CN" dirty="0">
              <a:solidFill>
                <a:schemeClr val="accent2"/>
              </a:solidFill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accent2"/>
                </a:solidFill>
              </a:rPr>
              <a:t>Vibrator </a:t>
            </a:r>
            <a:r>
              <a:rPr lang="zh-CN" altLang="en-US" dirty="0">
                <a:solidFill>
                  <a:schemeClr val="accent2"/>
                </a:solidFill>
              </a:rPr>
              <a:t>的实现是什么？</a:t>
            </a:r>
            <a:endParaRPr lang="en-US" altLang="zh-CN" dirty="0">
              <a:solidFill>
                <a:schemeClr val="accent2"/>
              </a:solidFill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dirty="0" err="1">
                <a:solidFill>
                  <a:schemeClr val="accent2"/>
                </a:solidFill>
              </a:rPr>
              <a:t>Vibrator.vibrate</a:t>
            </a:r>
            <a:r>
              <a:rPr lang="en-US" altLang="zh-CN" dirty="0">
                <a:solidFill>
                  <a:schemeClr val="accent2"/>
                </a:solidFill>
              </a:rPr>
              <a:t>() </a:t>
            </a:r>
            <a:r>
              <a:rPr lang="zh-CN" altLang="en-US" dirty="0">
                <a:solidFill>
                  <a:schemeClr val="accent2"/>
                </a:solidFill>
              </a:rPr>
              <a:t>的实现又是怎样的？</a:t>
            </a:r>
            <a:endParaRPr lang="en-US" altLang="zh-CN" dirty="0">
              <a:solidFill>
                <a:schemeClr val="accent2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3042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9"/>
          <p:cNvSpPr/>
          <p:nvPr/>
        </p:nvSpPr>
        <p:spPr bwMode="auto">
          <a:xfrm>
            <a:off x="2742301" y="903666"/>
            <a:ext cx="2576347" cy="2888159"/>
          </a:xfrm>
          <a:custGeom>
            <a:avLst/>
            <a:gdLst>
              <a:gd name="T0" fmla="*/ 772 w 772"/>
              <a:gd name="T1" fmla="*/ 596 h 865"/>
              <a:gd name="T2" fmla="*/ 721 w 772"/>
              <a:gd name="T3" fmla="*/ 685 h 865"/>
              <a:gd name="T4" fmla="*/ 437 w 772"/>
              <a:gd name="T5" fmla="*/ 849 h 865"/>
              <a:gd name="T6" fmla="*/ 335 w 772"/>
              <a:gd name="T7" fmla="*/ 849 h 865"/>
              <a:gd name="T8" fmla="*/ 51 w 772"/>
              <a:gd name="T9" fmla="*/ 685 h 865"/>
              <a:gd name="T10" fmla="*/ 0 w 772"/>
              <a:gd name="T11" fmla="*/ 596 h 865"/>
              <a:gd name="T12" fmla="*/ 0 w 772"/>
              <a:gd name="T13" fmla="*/ 268 h 865"/>
              <a:gd name="T14" fmla="*/ 51 w 772"/>
              <a:gd name="T15" fmla="*/ 180 h 865"/>
              <a:gd name="T16" fmla="*/ 335 w 772"/>
              <a:gd name="T17" fmla="*/ 16 h 865"/>
              <a:gd name="T18" fmla="*/ 437 w 772"/>
              <a:gd name="T19" fmla="*/ 16 h 865"/>
              <a:gd name="T20" fmla="*/ 721 w 772"/>
              <a:gd name="T21" fmla="*/ 180 h 865"/>
              <a:gd name="T22" fmla="*/ 772 w 772"/>
              <a:gd name="T23" fmla="*/ 268 h 865"/>
              <a:gd name="T24" fmla="*/ 772 w 772"/>
              <a:gd name="T25" fmla="*/ 596 h 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72" h="865">
                <a:moveTo>
                  <a:pt x="772" y="596"/>
                </a:moveTo>
                <a:cubicBezTo>
                  <a:pt x="772" y="629"/>
                  <a:pt x="749" y="668"/>
                  <a:pt x="721" y="685"/>
                </a:cubicBezTo>
                <a:cubicBezTo>
                  <a:pt x="437" y="849"/>
                  <a:pt x="437" y="849"/>
                  <a:pt x="437" y="849"/>
                </a:cubicBezTo>
                <a:cubicBezTo>
                  <a:pt x="409" y="865"/>
                  <a:pt x="363" y="865"/>
                  <a:pt x="335" y="849"/>
                </a:cubicBezTo>
                <a:cubicBezTo>
                  <a:pt x="51" y="685"/>
                  <a:pt x="51" y="685"/>
                  <a:pt x="51" y="685"/>
                </a:cubicBezTo>
                <a:cubicBezTo>
                  <a:pt x="23" y="668"/>
                  <a:pt x="0" y="629"/>
                  <a:pt x="0" y="596"/>
                </a:cubicBezTo>
                <a:cubicBezTo>
                  <a:pt x="0" y="268"/>
                  <a:pt x="0" y="268"/>
                  <a:pt x="0" y="268"/>
                </a:cubicBezTo>
                <a:cubicBezTo>
                  <a:pt x="0" y="236"/>
                  <a:pt x="23" y="196"/>
                  <a:pt x="51" y="180"/>
                </a:cubicBezTo>
                <a:cubicBezTo>
                  <a:pt x="335" y="16"/>
                  <a:pt x="335" y="16"/>
                  <a:pt x="335" y="16"/>
                </a:cubicBezTo>
                <a:cubicBezTo>
                  <a:pt x="363" y="0"/>
                  <a:pt x="409" y="0"/>
                  <a:pt x="437" y="16"/>
                </a:cubicBezTo>
                <a:cubicBezTo>
                  <a:pt x="721" y="180"/>
                  <a:pt x="721" y="180"/>
                  <a:pt x="721" y="180"/>
                </a:cubicBezTo>
                <a:cubicBezTo>
                  <a:pt x="749" y="196"/>
                  <a:pt x="772" y="236"/>
                  <a:pt x="772" y="268"/>
                </a:cubicBezTo>
                <a:lnTo>
                  <a:pt x="772" y="596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84C8B"/>
              </a:solidFill>
              <a:latin typeface="Arial"/>
              <a:ea typeface="微软雅黑"/>
              <a:sym typeface="Arial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932447" y="1132065"/>
            <a:ext cx="2196057" cy="2461843"/>
            <a:chOff x="5002386" y="2208630"/>
            <a:chExt cx="2196057" cy="2461843"/>
          </a:xfrm>
        </p:grpSpPr>
        <p:sp>
          <p:nvSpPr>
            <p:cNvPr id="4" name="Freeform 19"/>
            <p:cNvSpPr/>
            <p:nvPr/>
          </p:nvSpPr>
          <p:spPr bwMode="auto">
            <a:xfrm>
              <a:off x="5002386" y="2208630"/>
              <a:ext cx="2196057" cy="2461843"/>
            </a:xfrm>
            <a:custGeom>
              <a:avLst/>
              <a:gdLst>
                <a:gd name="T0" fmla="*/ 772 w 772"/>
                <a:gd name="T1" fmla="*/ 596 h 865"/>
                <a:gd name="T2" fmla="*/ 721 w 772"/>
                <a:gd name="T3" fmla="*/ 685 h 865"/>
                <a:gd name="T4" fmla="*/ 437 w 772"/>
                <a:gd name="T5" fmla="*/ 849 h 865"/>
                <a:gd name="T6" fmla="*/ 335 w 772"/>
                <a:gd name="T7" fmla="*/ 849 h 865"/>
                <a:gd name="T8" fmla="*/ 51 w 772"/>
                <a:gd name="T9" fmla="*/ 685 h 865"/>
                <a:gd name="T10" fmla="*/ 0 w 772"/>
                <a:gd name="T11" fmla="*/ 596 h 865"/>
                <a:gd name="T12" fmla="*/ 0 w 772"/>
                <a:gd name="T13" fmla="*/ 268 h 865"/>
                <a:gd name="T14" fmla="*/ 51 w 772"/>
                <a:gd name="T15" fmla="*/ 180 h 865"/>
                <a:gd name="T16" fmla="*/ 335 w 772"/>
                <a:gd name="T17" fmla="*/ 16 h 865"/>
                <a:gd name="T18" fmla="*/ 437 w 772"/>
                <a:gd name="T19" fmla="*/ 16 h 865"/>
                <a:gd name="T20" fmla="*/ 721 w 772"/>
                <a:gd name="T21" fmla="*/ 180 h 865"/>
                <a:gd name="T22" fmla="*/ 772 w 772"/>
                <a:gd name="T23" fmla="*/ 268 h 865"/>
                <a:gd name="T24" fmla="*/ 772 w 772"/>
                <a:gd name="T25" fmla="*/ 596 h 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2" h="865">
                  <a:moveTo>
                    <a:pt x="772" y="596"/>
                  </a:moveTo>
                  <a:cubicBezTo>
                    <a:pt x="772" y="629"/>
                    <a:pt x="749" y="668"/>
                    <a:pt x="721" y="685"/>
                  </a:cubicBezTo>
                  <a:cubicBezTo>
                    <a:pt x="437" y="849"/>
                    <a:pt x="437" y="849"/>
                    <a:pt x="437" y="849"/>
                  </a:cubicBezTo>
                  <a:cubicBezTo>
                    <a:pt x="409" y="865"/>
                    <a:pt x="363" y="865"/>
                    <a:pt x="335" y="849"/>
                  </a:cubicBezTo>
                  <a:cubicBezTo>
                    <a:pt x="51" y="685"/>
                    <a:pt x="51" y="685"/>
                    <a:pt x="51" y="685"/>
                  </a:cubicBezTo>
                  <a:cubicBezTo>
                    <a:pt x="23" y="668"/>
                    <a:pt x="0" y="629"/>
                    <a:pt x="0" y="596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36"/>
                    <a:pt x="23" y="196"/>
                    <a:pt x="51" y="180"/>
                  </a:cubicBezTo>
                  <a:cubicBezTo>
                    <a:pt x="335" y="16"/>
                    <a:pt x="335" y="16"/>
                    <a:pt x="335" y="16"/>
                  </a:cubicBezTo>
                  <a:cubicBezTo>
                    <a:pt x="363" y="0"/>
                    <a:pt x="409" y="0"/>
                    <a:pt x="437" y="16"/>
                  </a:cubicBezTo>
                  <a:cubicBezTo>
                    <a:pt x="721" y="180"/>
                    <a:pt x="721" y="180"/>
                    <a:pt x="721" y="180"/>
                  </a:cubicBezTo>
                  <a:cubicBezTo>
                    <a:pt x="749" y="196"/>
                    <a:pt x="772" y="236"/>
                    <a:pt x="772" y="268"/>
                  </a:cubicBezTo>
                  <a:lnTo>
                    <a:pt x="772" y="59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84C8B"/>
                </a:solidFill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 flipH="1">
              <a:off x="5317747" y="2508526"/>
              <a:ext cx="1826141" cy="18620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500" dirty="0" smtClean="0">
                  <a:solidFill>
                    <a:schemeClr val="bg1"/>
                  </a:solidFill>
                  <a:latin typeface="Arial"/>
                  <a:ea typeface="微软雅黑"/>
                  <a:sym typeface="Arial"/>
                </a:rPr>
                <a:t>04</a:t>
              </a:r>
              <a:endParaRPr lang="zh-CN" altLang="en-US" sz="11500" dirty="0">
                <a:solidFill>
                  <a:schemeClr val="bg1"/>
                </a:solidFill>
                <a:latin typeface="Arial"/>
                <a:ea typeface="微软雅黑"/>
                <a:sym typeface="Arial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5634009" y="1947486"/>
            <a:ext cx="32624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 smtClean="0">
                <a:solidFill>
                  <a:srgbClr val="084C8B"/>
                </a:solidFill>
                <a:latin typeface="Arial"/>
                <a:ea typeface="微软雅黑"/>
                <a:sym typeface="Arial"/>
              </a:rPr>
              <a:t>关键点回顾</a:t>
            </a:r>
            <a:endParaRPr lang="zh-CN" altLang="en-US" sz="4800" b="1" dirty="0">
              <a:solidFill>
                <a:srgbClr val="084C8B"/>
              </a:solidFill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482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19"/>
          <p:cNvSpPr>
            <a:spLocks noEditPoints="1"/>
          </p:cNvSpPr>
          <p:nvPr/>
        </p:nvSpPr>
        <p:spPr bwMode="auto">
          <a:xfrm>
            <a:off x="7189825" y="4796791"/>
            <a:ext cx="304756" cy="237221"/>
          </a:xfrm>
          <a:custGeom>
            <a:avLst/>
            <a:gdLst>
              <a:gd name="T0" fmla="*/ 120 w 126"/>
              <a:gd name="T1" fmla="*/ 36 h 100"/>
              <a:gd name="T2" fmla="*/ 119 w 126"/>
              <a:gd name="T3" fmla="*/ 36 h 100"/>
              <a:gd name="T4" fmla="*/ 111 w 126"/>
              <a:gd name="T5" fmla="*/ 9 h 100"/>
              <a:gd name="T6" fmla="*/ 99 w 126"/>
              <a:gd name="T7" fmla="*/ 1 h 100"/>
              <a:gd name="T8" fmla="*/ 25 w 126"/>
              <a:gd name="T9" fmla="*/ 1 h 100"/>
              <a:gd name="T10" fmla="*/ 13 w 126"/>
              <a:gd name="T11" fmla="*/ 7 h 100"/>
              <a:gd name="T12" fmla="*/ 7 w 126"/>
              <a:gd name="T13" fmla="*/ 36 h 100"/>
              <a:gd name="T14" fmla="*/ 6 w 126"/>
              <a:gd name="T15" fmla="*/ 36 h 100"/>
              <a:gd name="T16" fmla="*/ 0 w 126"/>
              <a:gd name="T17" fmla="*/ 42 h 100"/>
              <a:gd name="T18" fmla="*/ 0 w 126"/>
              <a:gd name="T19" fmla="*/ 73 h 100"/>
              <a:gd name="T20" fmla="*/ 6 w 126"/>
              <a:gd name="T21" fmla="*/ 79 h 100"/>
              <a:gd name="T22" fmla="*/ 10 w 126"/>
              <a:gd name="T23" fmla="*/ 79 h 100"/>
              <a:gd name="T24" fmla="*/ 10 w 126"/>
              <a:gd name="T25" fmla="*/ 94 h 100"/>
              <a:gd name="T26" fmla="*/ 16 w 126"/>
              <a:gd name="T27" fmla="*/ 100 h 100"/>
              <a:gd name="T28" fmla="*/ 25 w 126"/>
              <a:gd name="T29" fmla="*/ 100 h 100"/>
              <a:gd name="T30" fmla="*/ 30 w 126"/>
              <a:gd name="T31" fmla="*/ 94 h 100"/>
              <a:gd name="T32" fmla="*/ 30 w 126"/>
              <a:gd name="T33" fmla="*/ 79 h 100"/>
              <a:gd name="T34" fmla="*/ 98 w 126"/>
              <a:gd name="T35" fmla="*/ 79 h 100"/>
              <a:gd name="T36" fmla="*/ 98 w 126"/>
              <a:gd name="T37" fmla="*/ 94 h 100"/>
              <a:gd name="T38" fmla="*/ 104 w 126"/>
              <a:gd name="T39" fmla="*/ 100 h 100"/>
              <a:gd name="T40" fmla="*/ 112 w 126"/>
              <a:gd name="T41" fmla="*/ 100 h 100"/>
              <a:gd name="T42" fmla="*/ 118 w 126"/>
              <a:gd name="T43" fmla="*/ 94 h 100"/>
              <a:gd name="T44" fmla="*/ 118 w 126"/>
              <a:gd name="T45" fmla="*/ 79 h 100"/>
              <a:gd name="T46" fmla="*/ 120 w 126"/>
              <a:gd name="T47" fmla="*/ 79 h 100"/>
              <a:gd name="T48" fmla="*/ 126 w 126"/>
              <a:gd name="T49" fmla="*/ 73 h 100"/>
              <a:gd name="T50" fmla="*/ 126 w 126"/>
              <a:gd name="T51" fmla="*/ 42 h 100"/>
              <a:gd name="T52" fmla="*/ 120 w 126"/>
              <a:gd name="T53" fmla="*/ 36 h 100"/>
              <a:gd name="T54" fmla="*/ 17 w 126"/>
              <a:gd name="T55" fmla="*/ 11 h 100"/>
              <a:gd name="T56" fmla="*/ 27 w 126"/>
              <a:gd name="T57" fmla="*/ 5 h 100"/>
              <a:gd name="T58" fmla="*/ 96 w 126"/>
              <a:gd name="T59" fmla="*/ 5 h 100"/>
              <a:gd name="T60" fmla="*/ 106 w 126"/>
              <a:gd name="T61" fmla="*/ 11 h 100"/>
              <a:gd name="T62" fmla="*/ 112 w 126"/>
              <a:gd name="T63" fmla="*/ 35 h 100"/>
              <a:gd name="T64" fmla="*/ 13 w 126"/>
              <a:gd name="T65" fmla="*/ 35 h 100"/>
              <a:gd name="T66" fmla="*/ 17 w 126"/>
              <a:gd name="T67" fmla="*/ 11 h 100"/>
              <a:gd name="T68" fmla="*/ 22 w 126"/>
              <a:gd name="T69" fmla="*/ 65 h 100"/>
              <a:gd name="T70" fmla="*/ 14 w 126"/>
              <a:gd name="T71" fmla="*/ 56 h 100"/>
              <a:gd name="T72" fmla="*/ 22 w 126"/>
              <a:gd name="T73" fmla="*/ 48 h 100"/>
              <a:gd name="T74" fmla="*/ 31 w 126"/>
              <a:gd name="T75" fmla="*/ 56 h 100"/>
              <a:gd name="T76" fmla="*/ 22 w 126"/>
              <a:gd name="T77" fmla="*/ 65 h 100"/>
              <a:gd name="T78" fmla="*/ 76 w 126"/>
              <a:gd name="T79" fmla="*/ 65 h 100"/>
              <a:gd name="T80" fmla="*/ 51 w 126"/>
              <a:gd name="T81" fmla="*/ 65 h 100"/>
              <a:gd name="T82" fmla="*/ 43 w 126"/>
              <a:gd name="T83" fmla="*/ 57 h 100"/>
              <a:gd name="T84" fmla="*/ 51 w 126"/>
              <a:gd name="T85" fmla="*/ 49 h 100"/>
              <a:gd name="T86" fmla="*/ 76 w 126"/>
              <a:gd name="T87" fmla="*/ 49 h 100"/>
              <a:gd name="T88" fmla="*/ 84 w 126"/>
              <a:gd name="T89" fmla="*/ 57 h 100"/>
              <a:gd name="T90" fmla="*/ 76 w 126"/>
              <a:gd name="T91" fmla="*/ 65 h 100"/>
              <a:gd name="T92" fmla="*/ 105 w 126"/>
              <a:gd name="T93" fmla="*/ 65 h 100"/>
              <a:gd name="T94" fmla="*/ 96 w 126"/>
              <a:gd name="T95" fmla="*/ 56 h 100"/>
              <a:gd name="T96" fmla="*/ 105 w 126"/>
              <a:gd name="T97" fmla="*/ 48 h 100"/>
              <a:gd name="T98" fmla="*/ 113 w 126"/>
              <a:gd name="T99" fmla="*/ 56 h 100"/>
              <a:gd name="T100" fmla="*/ 105 w 126"/>
              <a:gd name="T101" fmla="*/ 65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26" h="100">
                <a:moveTo>
                  <a:pt x="120" y="36"/>
                </a:moveTo>
                <a:cubicBezTo>
                  <a:pt x="119" y="36"/>
                  <a:pt x="119" y="36"/>
                  <a:pt x="119" y="36"/>
                </a:cubicBezTo>
                <a:cubicBezTo>
                  <a:pt x="119" y="36"/>
                  <a:pt x="112" y="10"/>
                  <a:pt x="111" y="9"/>
                </a:cubicBezTo>
                <a:cubicBezTo>
                  <a:pt x="106" y="0"/>
                  <a:pt x="99" y="1"/>
                  <a:pt x="99" y="1"/>
                </a:cubicBezTo>
                <a:cubicBezTo>
                  <a:pt x="25" y="1"/>
                  <a:pt x="25" y="1"/>
                  <a:pt x="25" y="1"/>
                </a:cubicBezTo>
                <a:cubicBezTo>
                  <a:pt x="16" y="1"/>
                  <a:pt x="13" y="7"/>
                  <a:pt x="13" y="7"/>
                </a:cubicBezTo>
                <a:cubicBezTo>
                  <a:pt x="7" y="36"/>
                  <a:pt x="7" y="36"/>
                  <a:pt x="7" y="36"/>
                </a:cubicBezTo>
                <a:cubicBezTo>
                  <a:pt x="6" y="36"/>
                  <a:pt x="6" y="36"/>
                  <a:pt x="6" y="36"/>
                </a:cubicBezTo>
                <a:cubicBezTo>
                  <a:pt x="3" y="36"/>
                  <a:pt x="0" y="39"/>
                  <a:pt x="0" y="42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7"/>
                  <a:pt x="3" y="79"/>
                  <a:pt x="6" y="79"/>
                </a:cubicBezTo>
                <a:cubicBezTo>
                  <a:pt x="10" y="79"/>
                  <a:pt x="10" y="79"/>
                  <a:pt x="10" y="79"/>
                </a:cubicBezTo>
                <a:cubicBezTo>
                  <a:pt x="10" y="94"/>
                  <a:pt x="10" y="94"/>
                  <a:pt x="10" y="94"/>
                </a:cubicBezTo>
                <a:cubicBezTo>
                  <a:pt x="10" y="97"/>
                  <a:pt x="13" y="100"/>
                  <a:pt x="16" y="100"/>
                </a:cubicBezTo>
                <a:cubicBezTo>
                  <a:pt x="25" y="100"/>
                  <a:pt x="25" y="100"/>
                  <a:pt x="25" y="100"/>
                </a:cubicBezTo>
                <a:cubicBezTo>
                  <a:pt x="28" y="100"/>
                  <a:pt x="30" y="97"/>
                  <a:pt x="30" y="94"/>
                </a:cubicBezTo>
                <a:cubicBezTo>
                  <a:pt x="30" y="79"/>
                  <a:pt x="30" y="79"/>
                  <a:pt x="30" y="79"/>
                </a:cubicBezTo>
                <a:cubicBezTo>
                  <a:pt x="98" y="79"/>
                  <a:pt x="98" y="79"/>
                  <a:pt x="98" y="79"/>
                </a:cubicBezTo>
                <a:cubicBezTo>
                  <a:pt x="98" y="94"/>
                  <a:pt x="98" y="94"/>
                  <a:pt x="98" y="94"/>
                </a:cubicBezTo>
                <a:cubicBezTo>
                  <a:pt x="98" y="97"/>
                  <a:pt x="100" y="100"/>
                  <a:pt x="104" y="100"/>
                </a:cubicBezTo>
                <a:cubicBezTo>
                  <a:pt x="112" y="100"/>
                  <a:pt x="112" y="100"/>
                  <a:pt x="112" y="100"/>
                </a:cubicBezTo>
                <a:cubicBezTo>
                  <a:pt x="115" y="100"/>
                  <a:pt x="118" y="97"/>
                  <a:pt x="118" y="94"/>
                </a:cubicBezTo>
                <a:cubicBezTo>
                  <a:pt x="118" y="79"/>
                  <a:pt x="118" y="79"/>
                  <a:pt x="118" y="79"/>
                </a:cubicBezTo>
                <a:cubicBezTo>
                  <a:pt x="120" y="79"/>
                  <a:pt x="120" y="79"/>
                  <a:pt x="120" y="79"/>
                </a:cubicBezTo>
                <a:cubicBezTo>
                  <a:pt x="123" y="79"/>
                  <a:pt x="126" y="77"/>
                  <a:pt x="126" y="73"/>
                </a:cubicBezTo>
                <a:cubicBezTo>
                  <a:pt x="126" y="42"/>
                  <a:pt x="126" y="42"/>
                  <a:pt x="126" y="42"/>
                </a:cubicBezTo>
                <a:cubicBezTo>
                  <a:pt x="126" y="39"/>
                  <a:pt x="123" y="36"/>
                  <a:pt x="120" y="36"/>
                </a:cubicBezTo>
                <a:close/>
                <a:moveTo>
                  <a:pt x="17" y="11"/>
                </a:moveTo>
                <a:cubicBezTo>
                  <a:pt x="17" y="11"/>
                  <a:pt x="19" y="5"/>
                  <a:pt x="27" y="5"/>
                </a:cubicBezTo>
                <a:cubicBezTo>
                  <a:pt x="96" y="5"/>
                  <a:pt x="96" y="5"/>
                  <a:pt x="96" y="5"/>
                </a:cubicBezTo>
                <a:cubicBezTo>
                  <a:pt x="96" y="5"/>
                  <a:pt x="102" y="4"/>
                  <a:pt x="106" y="11"/>
                </a:cubicBezTo>
                <a:cubicBezTo>
                  <a:pt x="106" y="11"/>
                  <a:pt x="112" y="35"/>
                  <a:pt x="112" y="35"/>
                </a:cubicBezTo>
                <a:cubicBezTo>
                  <a:pt x="13" y="35"/>
                  <a:pt x="13" y="35"/>
                  <a:pt x="13" y="35"/>
                </a:cubicBezTo>
                <a:lnTo>
                  <a:pt x="17" y="11"/>
                </a:lnTo>
                <a:close/>
                <a:moveTo>
                  <a:pt x="22" y="65"/>
                </a:moveTo>
                <a:cubicBezTo>
                  <a:pt x="18" y="65"/>
                  <a:pt x="14" y="61"/>
                  <a:pt x="14" y="56"/>
                </a:cubicBezTo>
                <a:cubicBezTo>
                  <a:pt x="14" y="52"/>
                  <a:pt x="18" y="48"/>
                  <a:pt x="22" y="48"/>
                </a:cubicBezTo>
                <a:cubicBezTo>
                  <a:pt x="27" y="48"/>
                  <a:pt x="31" y="52"/>
                  <a:pt x="31" y="56"/>
                </a:cubicBezTo>
                <a:cubicBezTo>
                  <a:pt x="31" y="61"/>
                  <a:pt x="27" y="65"/>
                  <a:pt x="22" y="65"/>
                </a:cubicBezTo>
                <a:close/>
                <a:moveTo>
                  <a:pt x="76" y="65"/>
                </a:moveTo>
                <a:cubicBezTo>
                  <a:pt x="51" y="65"/>
                  <a:pt x="51" y="65"/>
                  <a:pt x="51" y="65"/>
                </a:cubicBezTo>
                <a:cubicBezTo>
                  <a:pt x="46" y="65"/>
                  <a:pt x="43" y="61"/>
                  <a:pt x="43" y="57"/>
                </a:cubicBezTo>
                <a:cubicBezTo>
                  <a:pt x="43" y="53"/>
                  <a:pt x="46" y="49"/>
                  <a:pt x="51" y="49"/>
                </a:cubicBezTo>
                <a:cubicBezTo>
                  <a:pt x="76" y="49"/>
                  <a:pt x="76" y="49"/>
                  <a:pt x="76" y="49"/>
                </a:cubicBezTo>
                <a:cubicBezTo>
                  <a:pt x="80" y="49"/>
                  <a:pt x="84" y="53"/>
                  <a:pt x="84" y="57"/>
                </a:cubicBezTo>
                <a:cubicBezTo>
                  <a:pt x="84" y="61"/>
                  <a:pt x="80" y="65"/>
                  <a:pt x="76" y="65"/>
                </a:cubicBezTo>
                <a:close/>
                <a:moveTo>
                  <a:pt x="105" y="65"/>
                </a:moveTo>
                <a:cubicBezTo>
                  <a:pt x="100" y="65"/>
                  <a:pt x="96" y="61"/>
                  <a:pt x="96" y="56"/>
                </a:cubicBezTo>
                <a:cubicBezTo>
                  <a:pt x="96" y="52"/>
                  <a:pt x="100" y="48"/>
                  <a:pt x="105" y="48"/>
                </a:cubicBezTo>
                <a:cubicBezTo>
                  <a:pt x="109" y="48"/>
                  <a:pt x="113" y="52"/>
                  <a:pt x="113" y="56"/>
                </a:cubicBezTo>
                <a:cubicBezTo>
                  <a:pt x="113" y="61"/>
                  <a:pt x="109" y="65"/>
                  <a:pt x="105" y="6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888" tIns="60944" rIns="121888" bIns="60944" numCol="1" anchor="t" anchorCtr="0" compatLnSpc="1"/>
          <a:lstStyle/>
          <a:p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72" name="文本框 14"/>
          <p:cNvSpPr txBox="1"/>
          <p:nvPr/>
        </p:nvSpPr>
        <p:spPr>
          <a:xfrm>
            <a:off x="1998700" y="2222906"/>
            <a:ext cx="8017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accent2"/>
                </a:solidFill>
                <a:sym typeface="Arial"/>
              </a:rPr>
              <a:t>Context </a:t>
            </a:r>
            <a:r>
              <a:rPr lang="zh-CN" altLang="en-US" dirty="0">
                <a:solidFill>
                  <a:schemeClr val="accent2"/>
                </a:solidFill>
                <a:sym typeface="Arial"/>
              </a:rPr>
              <a:t>是一个抽象类</a:t>
            </a:r>
            <a:r>
              <a:rPr lang="en-US" altLang="zh-CN" dirty="0">
                <a:solidFill>
                  <a:schemeClr val="accent2"/>
                </a:solidFill>
                <a:sym typeface="Arial"/>
              </a:rPr>
              <a:t>, </a:t>
            </a:r>
            <a:r>
              <a:rPr lang="zh-CN" altLang="en-US" dirty="0">
                <a:solidFill>
                  <a:schemeClr val="accent2"/>
                </a:solidFill>
                <a:sym typeface="Arial"/>
              </a:rPr>
              <a:t>它</a:t>
            </a:r>
            <a:r>
              <a:rPr lang="zh-CN" altLang="en-US" dirty="0" smtClean="0">
                <a:solidFill>
                  <a:schemeClr val="accent2"/>
                </a:solidFill>
                <a:sym typeface="Arial"/>
              </a:rPr>
              <a:t>的</a:t>
            </a:r>
            <a:r>
              <a:rPr lang="zh-CN" altLang="en-US" dirty="0">
                <a:solidFill>
                  <a:schemeClr val="accent2"/>
                </a:solidFill>
                <a:sym typeface="Arial"/>
              </a:rPr>
              <a:t>实现是什么</a:t>
            </a:r>
            <a:r>
              <a:rPr lang="en-US" altLang="zh-CN" dirty="0" smtClean="0">
                <a:solidFill>
                  <a:schemeClr val="accent2"/>
                </a:solidFill>
                <a:sym typeface="Arial"/>
              </a:rPr>
              <a:t>? </a:t>
            </a:r>
            <a:r>
              <a:rPr lang="zh-CN" altLang="en-US" dirty="0" smtClean="0">
                <a:solidFill>
                  <a:schemeClr val="accent2"/>
                </a:solidFill>
                <a:sym typeface="Arial"/>
              </a:rPr>
              <a:t>是如何关联到应用的</a:t>
            </a:r>
            <a:r>
              <a:rPr lang="en-US" altLang="zh-CN" dirty="0" smtClean="0">
                <a:solidFill>
                  <a:schemeClr val="accent2"/>
                </a:solidFill>
                <a:sym typeface="Arial"/>
              </a:rPr>
              <a:t>?</a:t>
            </a:r>
            <a:endParaRPr lang="zh-CN" altLang="en-US" dirty="0">
              <a:solidFill>
                <a:schemeClr val="accent2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73" name="矩形 38"/>
          <p:cNvSpPr/>
          <p:nvPr/>
        </p:nvSpPr>
        <p:spPr>
          <a:xfrm>
            <a:off x="1960227" y="3105217"/>
            <a:ext cx="8055476" cy="1215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Context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的实现类是 </a:t>
            </a:r>
            <a:r>
              <a:rPr lang="en-US" altLang="zh-CN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ContextImpl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。</a:t>
            </a:r>
            <a:endParaRPr lang="en-US" altLang="zh-CN" sz="1600" dirty="0" smtClean="0">
              <a:solidFill>
                <a:schemeClr val="tx1">
                  <a:lumMod val="50000"/>
                  <a:lumOff val="50000"/>
                </a:schemeClr>
              </a:solidFill>
              <a:sym typeface="Arial"/>
            </a:endParaRPr>
          </a:p>
          <a:p>
            <a:pPr>
              <a:lnSpc>
                <a:spcPct val="114000"/>
              </a:lnSpc>
            </a:pPr>
            <a:r>
              <a:rPr lang="en-US" altLang="zh-C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ContextImpl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 </a:t>
            </a: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由 </a:t>
            </a:r>
            <a:r>
              <a:rPr lang="en-US" altLang="zh-C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ActivityThread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 </a:t>
            </a: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在应用进程创建时调用 </a:t>
            </a:r>
            <a:r>
              <a:rPr lang="en-US" altLang="zh-C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</a:rPr>
              <a:t>LoadedApk.makeApplication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</a:rPr>
              <a:t>创建，作为 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</a:rPr>
              <a:t>Context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</a:rPr>
              <a:t>的全功能实现实例。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通常</a:t>
            </a: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应用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中</a:t>
            </a: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使用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的是 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Context </a:t>
            </a: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的子类 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Application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、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Activity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、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Service </a:t>
            </a: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等，这些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类包装 </a:t>
            </a:r>
            <a:r>
              <a:rPr lang="en-US" altLang="zh-C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ContextImpl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 </a:t>
            </a: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的功能实现。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Arial"/>
                <a:ea typeface="微软雅黑"/>
                <a:sym typeface="Arial"/>
              </a:rPr>
              <a:t>关键点回顾</a:t>
            </a:r>
            <a:endParaRPr lang="zh-CN" altLang="en-US" dirty="0"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7238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19"/>
          <p:cNvSpPr>
            <a:spLocks noEditPoints="1"/>
          </p:cNvSpPr>
          <p:nvPr/>
        </p:nvSpPr>
        <p:spPr bwMode="auto">
          <a:xfrm>
            <a:off x="7189825" y="4796791"/>
            <a:ext cx="304756" cy="237221"/>
          </a:xfrm>
          <a:custGeom>
            <a:avLst/>
            <a:gdLst>
              <a:gd name="T0" fmla="*/ 120 w 126"/>
              <a:gd name="T1" fmla="*/ 36 h 100"/>
              <a:gd name="T2" fmla="*/ 119 w 126"/>
              <a:gd name="T3" fmla="*/ 36 h 100"/>
              <a:gd name="T4" fmla="*/ 111 w 126"/>
              <a:gd name="T5" fmla="*/ 9 h 100"/>
              <a:gd name="T6" fmla="*/ 99 w 126"/>
              <a:gd name="T7" fmla="*/ 1 h 100"/>
              <a:gd name="T8" fmla="*/ 25 w 126"/>
              <a:gd name="T9" fmla="*/ 1 h 100"/>
              <a:gd name="T10" fmla="*/ 13 w 126"/>
              <a:gd name="T11" fmla="*/ 7 h 100"/>
              <a:gd name="T12" fmla="*/ 7 w 126"/>
              <a:gd name="T13" fmla="*/ 36 h 100"/>
              <a:gd name="T14" fmla="*/ 6 w 126"/>
              <a:gd name="T15" fmla="*/ 36 h 100"/>
              <a:gd name="T16" fmla="*/ 0 w 126"/>
              <a:gd name="T17" fmla="*/ 42 h 100"/>
              <a:gd name="T18" fmla="*/ 0 w 126"/>
              <a:gd name="T19" fmla="*/ 73 h 100"/>
              <a:gd name="T20" fmla="*/ 6 w 126"/>
              <a:gd name="T21" fmla="*/ 79 h 100"/>
              <a:gd name="T22" fmla="*/ 10 w 126"/>
              <a:gd name="T23" fmla="*/ 79 h 100"/>
              <a:gd name="T24" fmla="*/ 10 w 126"/>
              <a:gd name="T25" fmla="*/ 94 h 100"/>
              <a:gd name="T26" fmla="*/ 16 w 126"/>
              <a:gd name="T27" fmla="*/ 100 h 100"/>
              <a:gd name="T28" fmla="*/ 25 w 126"/>
              <a:gd name="T29" fmla="*/ 100 h 100"/>
              <a:gd name="T30" fmla="*/ 30 w 126"/>
              <a:gd name="T31" fmla="*/ 94 h 100"/>
              <a:gd name="T32" fmla="*/ 30 w 126"/>
              <a:gd name="T33" fmla="*/ 79 h 100"/>
              <a:gd name="T34" fmla="*/ 98 w 126"/>
              <a:gd name="T35" fmla="*/ 79 h 100"/>
              <a:gd name="T36" fmla="*/ 98 w 126"/>
              <a:gd name="T37" fmla="*/ 94 h 100"/>
              <a:gd name="T38" fmla="*/ 104 w 126"/>
              <a:gd name="T39" fmla="*/ 100 h 100"/>
              <a:gd name="T40" fmla="*/ 112 w 126"/>
              <a:gd name="T41" fmla="*/ 100 h 100"/>
              <a:gd name="T42" fmla="*/ 118 w 126"/>
              <a:gd name="T43" fmla="*/ 94 h 100"/>
              <a:gd name="T44" fmla="*/ 118 w 126"/>
              <a:gd name="T45" fmla="*/ 79 h 100"/>
              <a:gd name="T46" fmla="*/ 120 w 126"/>
              <a:gd name="T47" fmla="*/ 79 h 100"/>
              <a:gd name="T48" fmla="*/ 126 w 126"/>
              <a:gd name="T49" fmla="*/ 73 h 100"/>
              <a:gd name="T50" fmla="*/ 126 w 126"/>
              <a:gd name="T51" fmla="*/ 42 h 100"/>
              <a:gd name="T52" fmla="*/ 120 w 126"/>
              <a:gd name="T53" fmla="*/ 36 h 100"/>
              <a:gd name="T54" fmla="*/ 17 w 126"/>
              <a:gd name="T55" fmla="*/ 11 h 100"/>
              <a:gd name="T56" fmla="*/ 27 w 126"/>
              <a:gd name="T57" fmla="*/ 5 h 100"/>
              <a:gd name="T58" fmla="*/ 96 w 126"/>
              <a:gd name="T59" fmla="*/ 5 h 100"/>
              <a:gd name="T60" fmla="*/ 106 w 126"/>
              <a:gd name="T61" fmla="*/ 11 h 100"/>
              <a:gd name="T62" fmla="*/ 112 w 126"/>
              <a:gd name="T63" fmla="*/ 35 h 100"/>
              <a:gd name="T64" fmla="*/ 13 w 126"/>
              <a:gd name="T65" fmla="*/ 35 h 100"/>
              <a:gd name="T66" fmla="*/ 17 w 126"/>
              <a:gd name="T67" fmla="*/ 11 h 100"/>
              <a:gd name="T68" fmla="*/ 22 w 126"/>
              <a:gd name="T69" fmla="*/ 65 h 100"/>
              <a:gd name="T70" fmla="*/ 14 w 126"/>
              <a:gd name="T71" fmla="*/ 56 h 100"/>
              <a:gd name="T72" fmla="*/ 22 w 126"/>
              <a:gd name="T73" fmla="*/ 48 h 100"/>
              <a:gd name="T74" fmla="*/ 31 w 126"/>
              <a:gd name="T75" fmla="*/ 56 h 100"/>
              <a:gd name="T76" fmla="*/ 22 w 126"/>
              <a:gd name="T77" fmla="*/ 65 h 100"/>
              <a:gd name="T78" fmla="*/ 76 w 126"/>
              <a:gd name="T79" fmla="*/ 65 h 100"/>
              <a:gd name="T80" fmla="*/ 51 w 126"/>
              <a:gd name="T81" fmla="*/ 65 h 100"/>
              <a:gd name="T82" fmla="*/ 43 w 126"/>
              <a:gd name="T83" fmla="*/ 57 h 100"/>
              <a:gd name="T84" fmla="*/ 51 w 126"/>
              <a:gd name="T85" fmla="*/ 49 h 100"/>
              <a:gd name="T86" fmla="*/ 76 w 126"/>
              <a:gd name="T87" fmla="*/ 49 h 100"/>
              <a:gd name="T88" fmla="*/ 84 w 126"/>
              <a:gd name="T89" fmla="*/ 57 h 100"/>
              <a:gd name="T90" fmla="*/ 76 w 126"/>
              <a:gd name="T91" fmla="*/ 65 h 100"/>
              <a:gd name="T92" fmla="*/ 105 w 126"/>
              <a:gd name="T93" fmla="*/ 65 h 100"/>
              <a:gd name="T94" fmla="*/ 96 w 126"/>
              <a:gd name="T95" fmla="*/ 56 h 100"/>
              <a:gd name="T96" fmla="*/ 105 w 126"/>
              <a:gd name="T97" fmla="*/ 48 h 100"/>
              <a:gd name="T98" fmla="*/ 113 w 126"/>
              <a:gd name="T99" fmla="*/ 56 h 100"/>
              <a:gd name="T100" fmla="*/ 105 w 126"/>
              <a:gd name="T101" fmla="*/ 65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26" h="100">
                <a:moveTo>
                  <a:pt x="120" y="36"/>
                </a:moveTo>
                <a:cubicBezTo>
                  <a:pt x="119" y="36"/>
                  <a:pt x="119" y="36"/>
                  <a:pt x="119" y="36"/>
                </a:cubicBezTo>
                <a:cubicBezTo>
                  <a:pt x="119" y="36"/>
                  <a:pt x="112" y="10"/>
                  <a:pt x="111" y="9"/>
                </a:cubicBezTo>
                <a:cubicBezTo>
                  <a:pt x="106" y="0"/>
                  <a:pt x="99" y="1"/>
                  <a:pt x="99" y="1"/>
                </a:cubicBezTo>
                <a:cubicBezTo>
                  <a:pt x="25" y="1"/>
                  <a:pt x="25" y="1"/>
                  <a:pt x="25" y="1"/>
                </a:cubicBezTo>
                <a:cubicBezTo>
                  <a:pt x="16" y="1"/>
                  <a:pt x="13" y="7"/>
                  <a:pt x="13" y="7"/>
                </a:cubicBezTo>
                <a:cubicBezTo>
                  <a:pt x="7" y="36"/>
                  <a:pt x="7" y="36"/>
                  <a:pt x="7" y="36"/>
                </a:cubicBezTo>
                <a:cubicBezTo>
                  <a:pt x="6" y="36"/>
                  <a:pt x="6" y="36"/>
                  <a:pt x="6" y="36"/>
                </a:cubicBezTo>
                <a:cubicBezTo>
                  <a:pt x="3" y="36"/>
                  <a:pt x="0" y="39"/>
                  <a:pt x="0" y="42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7"/>
                  <a:pt x="3" y="79"/>
                  <a:pt x="6" y="79"/>
                </a:cubicBezTo>
                <a:cubicBezTo>
                  <a:pt x="10" y="79"/>
                  <a:pt x="10" y="79"/>
                  <a:pt x="10" y="79"/>
                </a:cubicBezTo>
                <a:cubicBezTo>
                  <a:pt x="10" y="94"/>
                  <a:pt x="10" y="94"/>
                  <a:pt x="10" y="94"/>
                </a:cubicBezTo>
                <a:cubicBezTo>
                  <a:pt x="10" y="97"/>
                  <a:pt x="13" y="100"/>
                  <a:pt x="16" y="100"/>
                </a:cubicBezTo>
                <a:cubicBezTo>
                  <a:pt x="25" y="100"/>
                  <a:pt x="25" y="100"/>
                  <a:pt x="25" y="100"/>
                </a:cubicBezTo>
                <a:cubicBezTo>
                  <a:pt x="28" y="100"/>
                  <a:pt x="30" y="97"/>
                  <a:pt x="30" y="94"/>
                </a:cubicBezTo>
                <a:cubicBezTo>
                  <a:pt x="30" y="79"/>
                  <a:pt x="30" y="79"/>
                  <a:pt x="30" y="79"/>
                </a:cubicBezTo>
                <a:cubicBezTo>
                  <a:pt x="98" y="79"/>
                  <a:pt x="98" y="79"/>
                  <a:pt x="98" y="79"/>
                </a:cubicBezTo>
                <a:cubicBezTo>
                  <a:pt x="98" y="94"/>
                  <a:pt x="98" y="94"/>
                  <a:pt x="98" y="94"/>
                </a:cubicBezTo>
                <a:cubicBezTo>
                  <a:pt x="98" y="97"/>
                  <a:pt x="100" y="100"/>
                  <a:pt x="104" y="100"/>
                </a:cubicBezTo>
                <a:cubicBezTo>
                  <a:pt x="112" y="100"/>
                  <a:pt x="112" y="100"/>
                  <a:pt x="112" y="100"/>
                </a:cubicBezTo>
                <a:cubicBezTo>
                  <a:pt x="115" y="100"/>
                  <a:pt x="118" y="97"/>
                  <a:pt x="118" y="94"/>
                </a:cubicBezTo>
                <a:cubicBezTo>
                  <a:pt x="118" y="79"/>
                  <a:pt x="118" y="79"/>
                  <a:pt x="118" y="79"/>
                </a:cubicBezTo>
                <a:cubicBezTo>
                  <a:pt x="120" y="79"/>
                  <a:pt x="120" y="79"/>
                  <a:pt x="120" y="79"/>
                </a:cubicBezTo>
                <a:cubicBezTo>
                  <a:pt x="123" y="79"/>
                  <a:pt x="126" y="77"/>
                  <a:pt x="126" y="73"/>
                </a:cubicBezTo>
                <a:cubicBezTo>
                  <a:pt x="126" y="42"/>
                  <a:pt x="126" y="42"/>
                  <a:pt x="126" y="42"/>
                </a:cubicBezTo>
                <a:cubicBezTo>
                  <a:pt x="126" y="39"/>
                  <a:pt x="123" y="36"/>
                  <a:pt x="120" y="36"/>
                </a:cubicBezTo>
                <a:close/>
                <a:moveTo>
                  <a:pt x="17" y="11"/>
                </a:moveTo>
                <a:cubicBezTo>
                  <a:pt x="17" y="11"/>
                  <a:pt x="19" y="5"/>
                  <a:pt x="27" y="5"/>
                </a:cubicBezTo>
                <a:cubicBezTo>
                  <a:pt x="96" y="5"/>
                  <a:pt x="96" y="5"/>
                  <a:pt x="96" y="5"/>
                </a:cubicBezTo>
                <a:cubicBezTo>
                  <a:pt x="96" y="5"/>
                  <a:pt x="102" y="4"/>
                  <a:pt x="106" y="11"/>
                </a:cubicBezTo>
                <a:cubicBezTo>
                  <a:pt x="106" y="11"/>
                  <a:pt x="112" y="35"/>
                  <a:pt x="112" y="35"/>
                </a:cubicBezTo>
                <a:cubicBezTo>
                  <a:pt x="13" y="35"/>
                  <a:pt x="13" y="35"/>
                  <a:pt x="13" y="35"/>
                </a:cubicBezTo>
                <a:lnTo>
                  <a:pt x="17" y="11"/>
                </a:lnTo>
                <a:close/>
                <a:moveTo>
                  <a:pt x="22" y="65"/>
                </a:moveTo>
                <a:cubicBezTo>
                  <a:pt x="18" y="65"/>
                  <a:pt x="14" y="61"/>
                  <a:pt x="14" y="56"/>
                </a:cubicBezTo>
                <a:cubicBezTo>
                  <a:pt x="14" y="52"/>
                  <a:pt x="18" y="48"/>
                  <a:pt x="22" y="48"/>
                </a:cubicBezTo>
                <a:cubicBezTo>
                  <a:pt x="27" y="48"/>
                  <a:pt x="31" y="52"/>
                  <a:pt x="31" y="56"/>
                </a:cubicBezTo>
                <a:cubicBezTo>
                  <a:pt x="31" y="61"/>
                  <a:pt x="27" y="65"/>
                  <a:pt x="22" y="65"/>
                </a:cubicBezTo>
                <a:close/>
                <a:moveTo>
                  <a:pt x="76" y="65"/>
                </a:moveTo>
                <a:cubicBezTo>
                  <a:pt x="51" y="65"/>
                  <a:pt x="51" y="65"/>
                  <a:pt x="51" y="65"/>
                </a:cubicBezTo>
                <a:cubicBezTo>
                  <a:pt x="46" y="65"/>
                  <a:pt x="43" y="61"/>
                  <a:pt x="43" y="57"/>
                </a:cubicBezTo>
                <a:cubicBezTo>
                  <a:pt x="43" y="53"/>
                  <a:pt x="46" y="49"/>
                  <a:pt x="51" y="49"/>
                </a:cubicBezTo>
                <a:cubicBezTo>
                  <a:pt x="76" y="49"/>
                  <a:pt x="76" y="49"/>
                  <a:pt x="76" y="49"/>
                </a:cubicBezTo>
                <a:cubicBezTo>
                  <a:pt x="80" y="49"/>
                  <a:pt x="84" y="53"/>
                  <a:pt x="84" y="57"/>
                </a:cubicBezTo>
                <a:cubicBezTo>
                  <a:pt x="84" y="61"/>
                  <a:pt x="80" y="65"/>
                  <a:pt x="76" y="65"/>
                </a:cubicBezTo>
                <a:close/>
                <a:moveTo>
                  <a:pt x="105" y="65"/>
                </a:moveTo>
                <a:cubicBezTo>
                  <a:pt x="100" y="65"/>
                  <a:pt x="96" y="61"/>
                  <a:pt x="96" y="56"/>
                </a:cubicBezTo>
                <a:cubicBezTo>
                  <a:pt x="96" y="52"/>
                  <a:pt x="100" y="48"/>
                  <a:pt x="105" y="48"/>
                </a:cubicBezTo>
                <a:cubicBezTo>
                  <a:pt x="109" y="48"/>
                  <a:pt x="113" y="52"/>
                  <a:pt x="113" y="56"/>
                </a:cubicBezTo>
                <a:cubicBezTo>
                  <a:pt x="113" y="61"/>
                  <a:pt x="109" y="65"/>
                  <a:pt x="105" y="6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888" tIns="60944" rIns="121888" bIns="60944" numCol="1" anchor="t" anchorCtr="0" compatLnSpc="1"/>
          <a:lstStyle/>
          <a:p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72" name="文本框 14"/>
          <p:cNvSpPr txBox="1"/>
          <p:nvPr/>
        </p:nvSpPr>
        <p:spPr>
          <a:xfrm>
            <a:off x="1998700" y="2222906"/>
            <a:ext cx="8017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accent2"/>
                </a:solidFill>
                <a:sym typeface="Arial"/>
              </a:rPr>
              <a:t>Vibrator </a:t>
            </a:r>
            <a:r>
              <a:rPr lang="zh-CN" altLang="en-US" dirty="0">
                <a:solidFill>
                  <a:schemeClr val="accent2"/>
                </a:solidFill>
                <a:sym typeface="Arial"/>
              </a:rPr>
              <a:t>是一个抽象类</a:t>
            </a:r>
            <a:r>
              <a:rPr lang="en-US" altLang="zh-CN" dirty="0">
                <a:solidFill>
                  <a:schemeClr val="accent2"/>
                </a:solidFill>
                <a:sym typeface="Arial"/>
              </a:rPr>
              <a:t>, </a:t>
            </a:r>
            <a:r>
              <a:rPr lang="zh-CN" altLang="en-US" dirty="0">
                <a:solidFill>
                  <a:schemeClr val="accent2"/>
                </a:solidFill>
                <a:sym typeface="Arial"/>
              </a:rPr>
              <a:t>它的实现是什么</a:t>
            </a:r>
            <a:r>
              <a:rPr lang="en-US" altLang="zh-CN" dirty="0" smtClean="0">
                <a:solidFill>
                  <a:schemeClr val="accent2"/>
                </a:solidFill>
                <a:sym typeface="Arial"/>
              </a:rPr>
              <a:t>? </a:t>
            </a:r>
            <a:r>
              <a:rPr lang="zh-CN" altLang="en-US" dirty="0" smtClean="0">
                <a:solidFill>
                  <a:schemeClr val="accent2"/>
                </a:solidFill>
                <a:sym typeface="Arial"/>
              </a:rPr>
              <a:t>来源是怎样的</a:t>
            </a:r>
            <a:r>
              <a:rPr lang="en-US" altLang="zh-CN" dirty="0" smtClean="0">
                <a:solidFill>
                  <a:schemeClr val="accent2"/>
                </a:solidFill>
                <a:sym typeface="Arial"/>
              </a:rPr>
              <a:t>? </a:t>
            </a:r>
            <a:endParaRPr lang="zh-CN" altLang="en-US" dirty="0">
              <a:solidFill>
                <a:schemeClr val="accent2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73" name="矩形 38"/>
          <p:cNvSpPr/>
          <p:nvPr/>
        </p:nvSpPr>
        <p:spPr>
          <a:xfrm>
            <a:off x="1960227" y="3105217"/>
            <a:ext cx="8055476" cy="1250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Vibrator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的实现类是 </a:t>
            </a:r>
            <a:r>
              <a:rPr lang="en-US" altLang="zh-CN" sz="16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SystemVibrator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。</a:t>
            </a:r>
            <a:endParaRPr lang="en-US" altLang="zh-CN" sz="1600" dirty="0" smtClean="0">
              <a:solidFill>
                <a:schemeClr val="tx1">
                  <a:lumMod val="50000"/>
                  <a:lumOff val="50000"/>
                </a:schemeClr>
              </a:solidFill>
              <a:sym typeface="Arial"/>
            </a:endParaRPr>
          </a:p>
          <a:p>
            <a:pPr>
              <a:lnSpc>
                <a:spcPct val="114000"/>
              </a:lnSpc>
            </a:pPr>
            <a:r>
              <a:rPr lang="en-US" altLang="zh-CN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Context.getSystemService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的实现是 </a:t>
            </a:r>
            <a:r>
              <a:rPr lang="en-US" altLang="zh-CN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ContextImpl</a:t>
            </a:r>
            <a:r>
              <a:rPr lang="en-US" altLang="zh-CN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.getSystemService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，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最终会调用到 </a:t>
            </a:r>
            <a:r>
              <a:rPr lang="en-US" altLang="zh-CN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SystemServiceRegistry.getSystemService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方法，</a:t>
            </a:r>
            <a:r>
              <a:rPr lang="en-US" altLang="zh-CN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SystemServiceRegistry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 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的 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static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方法块会注册每个系统服务的代理类，其中就</a:t>
            </a: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包括 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Vibrator </a:t>
            </a: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的实现类 </a:t>
            </a:r>
            <a:r>
              <a:rPr lang="en-US" altLang="zh-CN" sz="16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SystemVibrator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。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Arial"/>
                <a:ea typeface="微软雅黑"/>
                <a:sym typeface="Arial"/>
              </a:rPr>
              <a:t>关键点回顾</a:t>
            </a:r>
            <a:endParaRPr lang="zh-CN" altLang="en-US" dirty="0"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5733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19"/>
          <p:cNvSpPr>
            <a:spLocks noEditPoints="1"/>
          </p:cNvSpPr>
          <p:nvPr/>
        </p:nvSpPr>
        <p:spPr bwMode="auto">
          <a:xfrm>
            <a:off x="7189825" y="4796791"/>
            <a:ext cx="304756" cy="237221"/>
          </a:xfrm>
          <a:custGeom>
            <a:avLst/>
            <a:gdLst>
              <a:gd name="T0" fmla="*/ 120 w 126"/>
              <a:gd name="T1" fmla="*/ 36 h 100"/>
              <a:gd name="T2" fmla="*/ 119 w 126"/>
              <a:gd name="T3" fmla="*/ 36 h 100"/>
              <a:gd name="T4" fmla="*/ 111 w 126"/>
              <a:gd name="T5" fmla="*/ 9 h 100"/>
              <a:gd name="T6" fmla="*/ 99 w 126"/>
              <a:gd name="T7" fmla="*/ 1 h 100"/>
              <a:gd name="T8" fmla="*/ 25 w 126"/>
              <a:gd name="T9" fmla="*/ 1 h 100"/>
              <a:gd name="T10" fmla="*/ 13 w 126"/>
              <a:gd name="T11" fmla="*/ 7 h 100"/>
              <a:gd name="T12" fmla="*/ 7 w 126"/>
              <a:gd name="T13" fmla="*/ 36 h 100"/>
              <a:gd name="T14" fmla="*/ 6 w 126"/>
              <a:gd name="T15" fmla="*/ 36 h 100"/>
              <a:gd name="T16" fmla="*/ 0 w 126"/>
              <a:gd name="T17" fmla="*/ 42 h 100"/>
              <a:gd name="T18" fmla="*/ 0 w 126"/>
              <a:gd name="T19" fmla="*/ 73 h 100"/>
              <a:gd name="T20" fmla="*/ 6 w 126"/>
              <a:gd name="T21" fmla="*/ 79 h 100"/>
              <a:gd name="T22" fmla="*/ 10 w 126"/>
              <a:gd name="T23" fmla="*/ 79 h 100"/>
              <a:gd name="T24" fmla="*/ 10 w 126"/>
              <a:gd name="T25" fmla="*/ 94 h 100"/>
              <a:gd name="T26" fmla="*/ 16 w 126"/>
              <a:gd name="T27" fmla="*/ 100 h 100"/>
              <a:gd name="T28" fmla="*/ 25 w 126"/>
              <a:gd name="T29" fmla="*/ 100 h 100"/>
              <a:gd name="T30" fmla="*/ 30 w 126"/>
              <a:gd name="T31" fmla="*/ 94 h 100"/>
              <a:gd name="T32" fmla="*/ 30 w 126"/>
              <a:gd name="T33" fmla="*/ 79 h 100"/>
              <a:gd name="T34" fmla="*/ 98 w 126"/>
              <a:gd name="T35" fmla="*/ 79 h 100"/>
              <a:gd name="T36" fmla="*/ 98 w 126"/>
              <a:gd name="T37" fmla="*/ 94 h 100"/>
              <a:gd name="T38" fmla="*/ 104 w 126"/>
              <a:gd name="T39" fmla="*/ 100 h 100"/>
              <a:gd name="T40" fmla="*/ 112 w 126"/>
              <a:gd name="T41" fmla="*/ 100 h 100"/>
              <a:gd name="T42" fmla="*/ 118 w 126"/>
              <a:gd name="T43" fmla="*/ 94 h 100"/>
              <a:gd name="T44" fmla="*/ 118 w 126"/>
              <a:gd name="T45" fmla="*/ 79 h 100"/>
              <a:gd name="T46" fmla="*/ 120 w 126"/>
              <a:gd name="T47" fmla="*/ 79 h 100"/>
              <a:gd name="T48" fmla="*/ 126 w 126"/>
              <a:gd name="T49" fmla="*/ 73 h 100"/>
              <a:gd name="T50" fmla="*/ 126 w 126"/>
              <a:gd name="T51" fmla="*/ 42 h 100"/>
              <a:gd name="T52" fmla="*/ 120 w 126"/>
              <a:gd name="T53" fmla="*/ 36 h 100"/>
              <a:gd name="T54" fmla="*/ 17 w 126"/>
              <a:gd name="T55" fmla="*/ 11 h 100"/>
              <a:gd name="T56" fmla="*/ 27 w 126"/>
              <a:gd name="T57" fmla="*/ 5 h 100"/>
              <a:gd name="T58" fmla="*/ 96 w 126"/>
              <a:gd name="T59" fmla="*/ 5 h 100"/>
              <a:gd name="T60" fmla="*/ 106 w 126"/>
              <a:gd name="T61" fmla="*/ 11 h 100"/>
              <a:gd name="T62" fmla="*/ 112 w 126"/>
              <a:gd name="T63" fmla="*/ 35 h 100"/>
              <a:gd name="T64" fmla="*/ 13 w 126"/>
              <a:gd name="T65" fmla="*/ 35 h 100"/>
              <a:gd name="T66" fmla="*/ 17 w 126"/>
              <a:gd name="T67" fmla="*/ 11 h 100"/>
              <a:gd name="T68" fmla="*/ 22 w 126"/>
              <a:gd name="T69" fmla="*/ 65 h 100"/>
              <a:gd name="T70" fmla="*/ 14 w 126"/>
              <a:gd name="T71" fmla="*/ 56 h 100"/>
              <a:gd name="T72" fmla="*/ 22 w 126"/>
              <a:gd name="T73" fmla="*/ 48 h 100"/>
              <a:gd name="T74" fmla="*/ 31 w 126"/>
              <a:gd name="T75" fmla="*/ 56 h 100"/>
              <a:gd name="T76" fmla="*/ 22 w 126"/>
              <a:gd name="T77" fmla="*/ 65 h 100"/>
              <a:gd name="T78" fmla="*/ 76 w 126"/>
              <a:gd name="T79" fmla="*/ 65 h 100"/>
              <a:gd name="T80" fmla="*/ 51 w 126"/>
              <a:gd name="T81" fmla="*/ 65 h 100"/>
              <a:gd name="T82" fmla="*/ 43 w 126"/>
              <a:gd name="T83" fmla="*/ 57 h 100"/>
              <a:gd name="T84" fmla="*/ 51 w 126"/>
              <a:gd name="T85" fmla="*/ 49 h 100"/>
              <a:gd name="T86" fmla="*/ 76 w 126"/>
              <a:gd name="T87" fmla="*/ 49 h 100"/>
              <a:gd name="T88" fmla="*/ 84 w 126"/>
              <a:gd name="T89" fmla="*/ 57 h 100"/>
              <a:gd name="T90" fmla="*/ 76 w 126"/>
              <a:gd name="T91" fmla="*/ 65 h 100"/>
              <a:gd name="T92" fmla="*/ 105 w 126"/>
              <a:gd name="T93" fmla="*/ 65 h 100"/>
              <a:gd name="T94" fmla="*/ 96 w 126"/>
              <a:gd name="T95" fmla="*/ 56 h 100"/>
              <a:gd name="T96" fmla="*/ 105 w 126"/>
              <a:gd name="T97" fmla="*/ 48 h 100"/>
              <a:gd name="T98" fmla="*/ 113 w 126"/>
              <a:gd name="T99" fmla="*/ 56 h 100"/>
              <a:gd name="T100" fmla="*/ 105 w 126"/>
              <a:gd name="T101" fmla="*/ 65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26" h="100">
                <a:moveTo>
                  <a:pt x="120" y="36"/>
                </a:moveTo>
                <a:cubicBezTo>
                  <a:pt x="119" y="36"/>
                  <a:pt x="119" y="36"/>
                  <a:pt x="119" y="36"/>
                </a:cubicBezTo>
                <a:cubicBezTo>
                  <a:pt x="119" y="36"/>
                  <a:pt x="112" y="10"/>
                  <a:pt x="111" y="9"/>
                </a:cubicBezTo>
                <a:cubicBezTo>
                  <a:pt x="106" y="0"/>
                  <a:pt x="99" y="1"/>
                  <a:pt x="99" y="1"/>
                </a:cubicBezTo>
                <a:cubicBezTo>
                  <a:pt x="25" y="1"/>
                  <a:pt x="25" y="1"/>
                  <a:pt x="25" y="1"/>
                </a:cubicBezTo>
                <a:cubicBezTo>
                  <a:pt x="16" y="1"/>
                  <a:pt x="13" y="7"/>
                  <a:pt x="13" y="7"/>
                </a:cubicBezTo>
                <a:cubicBezTo>
                  <a:pt x="7" y="36"/>
                  <a:pt x="7" y="36"/>
                  <a:pt x="7" y="36"/>
                </a:cubicBezTo>
                <a:cubicBezTo>
                  <a:pt x="6" y="36"/>
                  <a:pt x="6" y="36"/>
                  <a:pt x="6" y="36"/>
                </a:cubicBezTo>
                <a:cubicBezTo>
                  <a:pt x="3" y="36"/>
                  <a:pt x="0" y="39"/>
                  <a:pt x="0" y="42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7"/>
                  <a:pt x="3" y="79"/>
                  <a:pt x="6" y="79"/>
                </a:cubicBezTo>
                <a:cubicBezTo>
                  <a:pt x="10" y="79"/>
                  <a:pt x="10" y="79"/>
                  <a:pt x="10" y="79"/>
                </a:cubicBezTo>
                <a:cubicBezTo>
                  <a:pt x="10" y="94"/>
                  <a:pt x="10" y="94"/>
                  <a:pt x="10" y="94"/>
                </a:cubicBezTo>
                <a:cubicBezTo>
                  <a:pt x="10" y="97"/>
                  <a:pt x="13" y="100"/>
                  <a:pt x="16" y="100"/>
                </a:cubicBezTo>
                <a:cubicBezTo>
                  <a:pt x="25" y="100"/>
                  <a:pt x="25" y="100"/>
                  <a:pt x="25" y="100"/>
                </a:cubicBezTo>
                <a:cubicBezTo>
                  <a:pt x="28" y="100"/>
                  <a:pt x="30" y="97"/>
                  <a:pt x="30" y="94"/>
                </a:cubicBezTo>
                <a:cubicBezTo>
                  <a:pt x="30" y="79"/>
                  <a:pt x="30" y="79"/>
                  <a:pt x="30" y="79"/>
                </a:cubicBezTo>
                <a:cubicBezTo>
                  <a:pt x="98" y="79"/>
                  <a:pt x="98" y="79"/>
                  <a:pt x="98" y="79"/>
                </a:cubicBezTo>
                <a:cubicBezTo>
                  <a:pt x="98" y="94"/>
                  <a:pt x="98" y="94"/>
                  <a:pt x="98" y="94"/>
                </a:cubicBezTo>
                <a:cubicBezTo>
                  <a:pt x="98" y="97"/>
                  <a:pt x="100" y="100"/>
                  <a:pt x="104" y="100"/>
                </a:cubicBezTo>
                <a:cubicBezTo>
                  <a:pt x="112" y="100"/>
                  <a:pt x="112" y="100"/>
                  <a:pt x="112" y="100"/>
                </a:cubicBezTo>
                <a:cubicBezTo>
                  <a:pt x="115" y="100"/>
                  <a:pt x="118" y="97"/>
                  <a:pt x="118" y="94"/>
                </a:cubicBezTo>
                <a:cubicBezTo>
                  <a:pt x="118" y="79"/>
                  <a:pt x="118" y="79"/>
                  <a:pt x="118" y="79"/>
                </a:cubicBezTo>
                <a:cubicBezTo>
                  <a:pt x="120" y="79"/>
                  <a:pt x="120" y="79"/>
                  <a:pt x="120" y="79"/>
                </a:cubicBezTo>
                <a:cubicBezTo>
                  <a:pt x="123" y="79"/>
                  <a:pt x="126" y="77"/>
                  <a:pt x="126" y="73"/>
                </a:cubicBezTo>
                <a:cubicBezTo>
                  <a:pt x="126" y="42"/>
                  <a:pt x="126" y="42"/>
                  <a:pt x="126" y="42"/>
                </a:cubicBezTo>
                <a:cubicBezTo>
                  <a:pt x="126" y="39"/>
                  <a:pt x="123" y="36"/>
                  <a:pt x="120" y="36"/>
                </a:cubicBezTo>
                <a:close/>
                <a:moveTo>
                  <a:pt x="17" y="11"/>
                </a:moveTo>
                <a:cubicBezTo>
                  <a:pt x="17" y="11"/>
                  <a:pt x="19" y="5"/>
                  <a:pt x="27" y="5"/>
                </a:cubicBezTo>
                <a:cubicBezTo>
                  <a:pt x="96" y="5"/>
                  <a:pt x="96" y="5"/>
                  <a:pt x="96" y="5"/>
                </a:cubicBezTo>
                <a:cubicBezTo>
                  <a:pt x="96" y="5"/>
                  <a:pt x="102" y="4"/>
                  <a:pt x="106" y="11"/>
                </a:cubicBezTo>
                <a:cubicBezTo>
                  <a:pt x="106" y="11"/>
                  <a:pt x="112" y="35"/>
                  <a:pt x="112" y="35"/>
                </a:cubicBezTo>
                <a:cubicBezTo>
                  <a:pt x="13" y="35"/>
                  <a:pt x="13" y="35"/>
                  <a:pt x="13" y="35"/>
                </a:cubicBezTo>
                <a:lnTo>
                  <a:pt x="17" y="11"/>
                </a:lnTo>
                <a:close/>
                <a:moveTo>
                  <a:pt x="22" y="65"/>
                </a:moveTo>
                <a:cubicBezTo>
                  <a:pt x="18" y="65"/>
                  <a:pt x="14" y="61"/>
                  <a:pt x="14" y="56"/>
                </a:cubicBezTo>
                <a:cubicBezTo>
                  <a:pt x="14" y="52"/>
                  <a:pt x="18" y="48"/>
                  <a:pt x="22" y="48"/>
                </a:cubicBezTo>
                <a:cubicBezTo>
                  <a:pt x="27" y="48"/>
                  <a:pt x="31" y="52"/>
                  <a:pt x="31" y="56"/>
                </a:cubicBezTo>
                <a:cubicBezTo>
                  <a:pt x="31" y="61"/>
                  <a:pt x="27" y="65"/>
                  <a:pt x="22" y="65"/>
                </a:cubicBezTo>
                <a:close/>
                <a:moveTo>
                  <a:pt x="76" y="65"/>
                </a:moveTo>
                <a:cubicBezTo>
                  <a:pt x="51" y="65"/>
                  <a:pt x="51" y="65"/>
                  <a:pt x="51" y="65"/>
                </a:cubicBezTo>
                <a:cubicBezTo>
                  <a:pt x="46" y="65"/>
                  <a:pt x="43" y="61"/>
                  <a:pt x="43" y="57"/>
                </a:cubicBezTo>
                <a:cubicBezTo>
                  <a:pt x="43" y="53"/>
                  <a:pt x="46" y="49"/>
                  <a:pt x="51" y="49"/>
                </a:cubicBezTo>
                <a:cubicBezTo>
                  <a:pt x="76" y="49"/>
                  <a:pt x="76" y="49"/>
                  <a:pt x="76" y="49"/>
                </a:cubicBezTo>
                <a:cubicBezTo>
                  <a:pt x="80" y="49"/>
                  <a:pt x="84" y="53"/>
                  <a:pt x="84" y="57"/>
                </a:cubicBezTo>
                <a:cubicBezTo>
                  <a:pt x="84" y="61"/>
                  <a:pt x="80" y="65"/>
                  <a:pt x="76" y="65"/>
                </a:cubicBezTo>
                <a:close/>
                <a:moveTo>
                  <a:pt x="105" y="65"/>
                </a:moveTo>
                <a:cubicBezTo>
                  <a:pt x="100" y="65"/>
                  <a:pt x="96" y="61"/>
                  <a:pt x="96" y="56"/>
                </a:cubicBezTo>
                <a:cubicBezTo>
                  <a:pt x="96" y="52"/>
                  <a:pt x="100" y="48"/>
                  <a:pt x="105" y="48"/>
                </a:cubicBezTo>
                <a:cubicBezTo>
                  <a:pt x="109" y="48"/>
                  <a:pt x="113" y="52"/>
                  <a:pt x="113" y="56"/>
                </a:cubicBezTo>
                <a:cubicBezTo>
                  <a:pt x="113" y="61"/>
                  <a:pt x="109" y="65"/>
                  <a:pt x="105" y="6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888" tIns="60944" rIns="121888" bIns="60944" numCol="1" anchor="t" anchorCtr="0" compatLnSpc="1"/>
          <a:lstStyle/>
          <a:p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72" name="文本框 14"/>
          <p:cNvSpPr txBox="1"/>
          <p:nvPr/>
        </p:nvSpPr>
        <p:spPr>
          <a:xfrm>
            <a:off x="1998700" y="2222906"/>
            <a:ext cx="8017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>
                <a:solidFill>
                  <a:schemeClr val="accent2"/>
                </a:solidFill>
                <a:sym typeface="Arial"/>
              </a:rPr>
              <a:t>SystemVibrator</a:t>
            </a:r>
            <a:r>
              <a:rPr lang="en-US" altLang="zh-CN" dirty="0">
                <a:solidFill>
                  <a:schemeClr val="accent2"/>
                </a:solidFill>
                <a:sym typeface="Arial"/>
              </a:rPr>
              <a:t> </a:t>
            </a:r>
            <a:r>
              <a:rPr lang="zh-CN" altLang="en-US" dirty="0" smtClean="0">
                <a:solidFill>
                  <a:schemeClr val="accent2"/>
                </a:solidFill>
                <a:sym typeface="Arial"/>
              </a:rPr>
              <a:t>是如何</a:t>
            </a:r>
            <a:r>
              <a:rPr lang="zh-CN" altLang="en-US" dirty="0">
                <a:solidFill>
                  <a:schemeClr val="accent2"/>
                </a:solidFill>
                <a:sym typeface="Arial"/>
              </a:rPr>
              <a:t>关联 </a:t>
            </a:r>
            <a:r>
              <a:rPr lang="en-US" altLang="zh-CN" dirty="0" err="1">
                <a:solidFill>
                  <a:schemeClr val="accent2"/>
                </a:solidFill>
                <a:sym typeface="Arial"/>
              </a:rPr>
              <a:t>VibratorService</a:t>
            </a:r>
            <a:r>
              <a:rPr lang="en-US" altLang="zh-CN" dirty="0">
                <a:solidFill>
                  <a:schemeClr val="accent2"/>
                </a:solidFill>
                <a:sym typeface="Arial"/>
              </a:rPr>
              <a:t> </a:t>
            </a:r>
            <a:r>
              <a:rPr lang="zh-CN" altLang="en-US" dirty="0" smtClean="0">
                <a:solidFill>
                  <a:schemeClr val="accent2"/>
                </a:solidFill>
                <a:sym typeface="Arial"/>
              </a:rPr>
              <a:t>？</a:t>
            </a:r>
            <a:endParaRPr lang="zh-CN" altLang="en-US" dirty="0">
              <a:solidFill>
                <a:schemeClr val="accent2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73" name="矩形 38"/>
          <p:cNvSpPr/>
          <p:nvPr/>
        </p:nvSpPr>
        <p:spPr>
          <a:xfrm>
            <a:off x="1960227" y="3105217"/>
            <a:ext cx="8055476" cy="1215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系统启动时 </a:t>
            </a:r>
            <a:r>
              <a:rPr lang="en-US" altLang="zh-CN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SystemServer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会拉起各种系统服务，其中也包括 </a:t>
            </a:r>
            <a:r>
              <a:rPr lang="en-US" altLang="zh-CN" sz="16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VibratorService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，系统服务就绪后会向 </a:t>
            </a:r>
            <a:r>
              <a:rPr lang="en-US" altLang="zh-CN" sz="16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SystemServer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注册自己，使用一个简短的服务别称作为检索条件。</a:t>
            </a:r>
            <a:endParaRPr lang="en-US" altLang="zh-CN" sz="1600" dirty="0" smtClean="0">
              <a:solidFill>
                <a:schemeClr val="tx1">
                  <a:lumMod val="50000"/>
                  <a:lumOff val="50000"/>
                </a:schemeClr>
              </a:solidFill>
              <a:sym typeface="Arial"/>
            </a:endParaRPr>
          </a:p>
          <a:p>
            <a:pPr>
              <a:lnSpc>
                <a:spcPct val="114000"/>
              </a:lnSpc>
            </a:pP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当调用 </a:t>
            </a:r>
            <a:r>
              <a:rPr lang="en-US" altLang="zh-CN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SystemVibrator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时，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 </a:t>
            </a:r>
            <a:r>
              <a:rPr lang="en-US" altLang="zh-CN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SystemVibrator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会通过 </a:t>
            </a:r>
            <a:r>
              <a:rPr lang="en-US" altLang="zh-CN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ServiceManager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获得 </a:t>
            </a:r>
            <a:r>
              <a:rPr lang="en-US" altLang="zh-CN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VibratorService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的 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AIDL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客户端， 之后通过 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AIDL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调用到 </a:t>
            </a:r>
            <a:r>
              <a:rPr lang="en-US" altLang="zh-CN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VibratorService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的具体实现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。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Arial"/>
                <a:ea typeface="微软雅黑"/>
                <a:sym typeface="Arial"/>
              </a:rPr>
              <a:t>关键点回顾</a:t>
            </a:r>
            <a:endParaRPr lang="zh-CN" altLang="en-US" dirty="0"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366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19"/>
          <p:cNvSpPr>
            <a:spLocks noEditPoints="1"/>
          </p:cNvSpPr>
          <p:nvPr/>
        </p:nvSpPr>
        <p:spPr bwMode="auto">
          <a:xfrm>
            <a:off x="7189825" y="4796791"/>
            <a:ext cx="304756" cy="237221"/>
          </a:xfrm>
          <a:custGeom>
            <a:avLst/>
            <a:gdLst>
              <a:gd name="T0" fmla="*/ 120 w 126"/>
              <a:gd name="T1" fmla="*/ 36 h 100"/>
              <a:gd name="T2" fmla="*/ 119 w 126"/>
              <a:gd name="T3" fmla="*/ 36 h 100"/>
              <a:gd name="T4" fmla="*/ 111 w 126"/>
              <a:gd name="T5" fmla="*/ 9 h 100"/>
              <a:gd name="T6" fmla="*/ 99 w 126"/>
              <a:gd name="T7" fmla="*/ 1 h 100"/>
              <a:gd name="T8" fmla="*/ 25 w 126"/>
              <a:gd name="T9" fmla="*/ 1 h 100"/>
              <a:gd name="T10" fmla="*/ 13 w 126"/>
              <a:gd name="T11" fmla="*/ 7 h 100"/>
              <a:gd name="T12" fmla="*/ 7 w 126"/>
              <a:gd name="T13" fmla="*/ 36 h 100"/>
              <a:gd name="T14" fmla="*/ 6 w 126"/>
              <a:gd name="T15" fmla="*/ 36 h 100"/>
              <a:gd name="T16" fmla="*/ 0 w 126"/>
              <a:gd name="T17" fmla="*/ 42 h 100"/>
              <a:gd name="T18" fmla="*/ 0 w 126"/>
              <a:gd name="T19" fmla="*/ 73 h 100"/>
              <a:gd name="T20" fmla="*/ 6 w 126"/>
              <a:gd name="T21" fmla="*/ 79 h 100"/>
              <a:gd name="T22" fmla="*/ 10 w 126"/>
              <a:gd name="T23" fmla="*/ 79 h 100"/>
              <a:gd name="T24" fmla="*/ 10 w 126"/>
              <a:gd name="T25" fmla="*/ 94 h 100"/>
              <a:gd name="T26" fmla="*/ 16 w 126"/>
              <a:gd name="T27" fmla="*/ 100 h 100"/>
              <a:gd name="T28" fmla="*/ 25 w 126"/>
              <a:gd name="T29" fmla="*/ 100 h 100"/>
              <a:gd name="T30" fmla="*/ 30 w 126"/>
              <a:gd name="T31" fmla="*/ 94 h 100"/>
              <a:gd name="T32" fmla="*/ 30 w 126"/>
              <a:gd name="T33" fmla="*/ 79 h 100"/>
              <a:gd name="T34" fmla="*/ 98 w 126"/>
              <a:gd name="T35" fmla="*/ 79 h 100"/>
              <a:gd name="T36" fmla="*/ 98 w 126"/>
              <a:gd name="T37" fmla="*/ 94 h 100"/>
              <a:gd name="T38" fmla="*/ 104 w 126"/>
              <a:gd name="T39" fmla="*/ 100 h 100"/>
              <a:gd name="T40" fmla="*/ 112 w 126"/>
              <a:gd name="T41" fmla="*/ 100 h 100"/>
              <a:gd name="T42" fmla="*/ 118 w 126"/>
              <a:gd name="T43" fmla="*/ 94 h 100"/>
              <a:gd name="T44" fmla="*/ 118 w 126"/>
              <a:gd name="T45" fmla="*/ 79 h 100"/>
              <a:gd name="T46" fmla="*/ 120 w 126"/>
              <a:gd name="T47" fmla="*/ 79 h 100"/>
              <a:gd name="T48" fmla="*/ 126 w 126"/>
              <a:gd name="T49" fmla="*/ 73 h 100"/>
              <a:gd name="T50" fmla="*/ 126 w 126"/>
              <a:gd name="T51" fmla="*/ 42 h 100"/>
              <a:gd name="T52" fmla="*/ 120 w 126"/>
              <a:gd name="T53" fmla="*/ 36 h 100"/>
              <a:gd name="T54" fmla="*/ 17 w 126"/>
              <a:gd name="T55" fmla="*/ 11 h 100"/>
              <a:gd name="T56" fmla="*/ 27 w 126"/>
              <a:gd name="T57" fmla="*/ 5 h 100"/>
              <a:gd name="T58" fmla="*/ 96 w 126"/>
              <a:gd name="T59" fmla="*/ 5 h 100"/>
              <a:gd name="T60" fmla="*/ 106 w 126"/>
              <a:gd name="T61" fmla="*/ 11 h 100"/>
              <a:gd name="T62" fmla="*/ 112 w 126"/>
              <a:gd name="T63" fmla="*/ 35 h 100"/>
              <a:gd name="T64" fmla="*/ 13 w 126"/>
              <a:gd name="T65" fmla="*/ 35 h 100"/>
              <a:gd name="T66" fmla="*/ 17 w 126"/>
              <a:gd name="T67" fmla="*/ 11 h 100"/>
              <a:gd name="T68" fmla="*/ 22 w 126"/>
              <a:gd name="T69" fmla="*/ 65 h 100"/>
              <a:gd name="T70" fmla="*/ 14 w 126"/>
              <a:gd name="T71" fmla="*/ 56 h 100"/>
              <a:gd name="T72" fmla="*/ 22 w 126"/>
              <a:gd name="T73" fmla="*/ 48 h 100"/>
              <a:gd name="T74" fmla="*/ 31 w 126"/>
              <a:gd name="T75" fmla="*/ 56 h 100"/>
              <a:gd name="T76" fmla="*/ 22 w 126"/>
              <a:gd name="T77" fmla="*/ 65 h 100"/>
              <a:gd name="T78" fmla="*/ 76 w 126"/>
              <a:gd name="T79" fmla="*/ 65 h 100"/>
              <a:gd name="T80" fmla="*/ 51 w 126"/>
              <a:gd name="T81" fmla="*/ 65 h 100"/>
              <a:gd name="T82" fmla="*/ 43 w 126"/>
              <a:gd name="T83" fmla="*/ 57 h 100"/>
              <a:gd name="T84" fmla="*/ 51 w 126"/>
              <a:gd name="T85" fmla="*/ 49 h 100"/>
              <a:gd name="T86" fmla="*/ 76 w 126"/>
              <a:gd name="T87" fmla="*/ 49 h 100"/>
              <a:gd name="T88" fmla="*/ 84 w 126"/>
              <a:gd name="T89" fmla="*/ 57 h 100"/>
              <a:gd name="T90" fmla="*/ 76 w 126"/>
              <a:gd name="T91" fmla="*/ 65 h 100"/>
              <a:gd name="T92" fmla="*/ 105 w 126"/>
              <a:gd name="T93" fmla="*/ 65 h 100"/>
              <a:gd name="T94" fmla="*/ 96 w 126"/>
              <a:gd name="T95" fmla="*/ 56 h 100"/>
              <a:gd name="T96" fmla="*/ 105 w 126"/>
              <a:gd name="T97" fmla="*/ 48 h 100"/>
              <a:gd name="T98" fmla="*/ 113 w 126"/>
              <a:gd name="T99" fmla="*/ 56 h 100"/>
              <a:gd name="T100" fmla="*/ 105 w 126"/>
              <a:gd name="T101" fmla="*/ 65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26" h="100">
                <a:moveTo>
                  <a:pt x="120" y="36"/>
                </a:moveTo>
                <a:cubicBezTo>
                  <a:pt x="119" y="36"/>
                  <a:pt x="119" y="36"/>
                  <a:pt x="119" y="36"/>
                </a:cubicBezTo>
                <a:cubicBezTo>
                  <a:pt x="119" y="36"/>
                  <a:pt x="112" y="10"/>
                  <a:pt x="111" y="9"/>
                </a:cubicBezTo>
                <a:cubicBezTo>
                  <a:pt x="106" y="0"/>
                  <a:pt x="99" y="1"/>
                  <a:pt x="99" y="1"/>
                </a:cubicBezTo>
                <a:cubicBezTo>
                  <a:pt x="25" y="1"/>
                  <a:pt x="25" y="1"/>
                  <a:pt x="25" y="1"/>
                </a:cubicBezTo>
                <a:cubicBezTo>
                  <a:pt x="16" y="1"/>
                  <a:pt x="13" y="7"/>
                  <a:pt x="13" y="7"/>
                </a:cubicBezTo>
                <a:cubicBezTo>
                  <a:pt x="7" y="36"/>
                  <a:pt x="7" y="36"/>
                  <a:pt x="7" y="36"/>
                </a:cubicBezTo>
                <a:cubicBezTo>
                  <a:pt x="6" y="36"/>
                  <a:pt x="6" y="36"/>
                  <a:pt x="6" y="36"/>
                </a:cubicBezTo>
                <a:cubicBezTo>
                  <a:pt x="3" y="36"/>
                  <a:pt x="0" y="39"/>
                  <a:pt x="0" y="42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7"/>
                  <a:pt x="3" y="79"/>
                  <a:pt x="6" y="79"/>
                </a:cubicBezTo>
                <a:cubicBezTo>
                  <a:pt x="10" y="79"/>
                  <a:pt x="10" y="79"/>
                  <a:pt x="10" y="79"/>
                </a:cubicBezTo>
                <a:cubicBezTo>
                  <a:pt x="10" y="94"/>
                  <a:pt x="10" y="94"/>
                  <a:pt x="10" y="94"/>
                </a:cubicBezTo>
                <a:cubicBezTo>
                  <a:pt x="10" y="97"/>
                  <a:pt x="13" y="100"/>
                  <a:pt x="16" y="100"/>
                </a:cubicBezTo>
                <a:cubicBezTo>
                  <a:pt x="25" y="100"/>
                  <a:pt x="25" y="100"/>
                  <a:pt x="25" y="100"/>
                </a:cubicBezTo>
                <a:cubicBezTo>
                  <a:pt x="28" y="100"/>
                  <a:pt x="30" y="97"/>
                  <a:pt x="30" y="94"/>
                </a:cubicBezTo>
                <a:cubicBezTo>
                  <a:pt x="30" y="79"/>
                  <a:pt x="30" y="79"/>
                  <a:pt x="30" y="79"/>
                </a:cubicBezTo>
                <a:cubicBezTo>
                  <a:pt x="98" y="79"/>
                  <a:pt x="98" y="79"/>
                  <a:pt x="98" y="79"/>
                </a:cubicBezTo>
                <a:cubicBezTo>
                  <a:pt x="98" y="94"/>
                  <a:pt x="98" y="94"/>
                  <a:pt x="98" y="94"/>
                </a:cubicBezTo>
                <a:cubicBezTo>
                  <a:pt x="98" y="97"/>
                  <a:pt x="100" y="100"/>
                  <a:pt x="104" y="100"/>
                </a:cubicBezTo>
                <a:cubicBezTo>
                  <a:pt x="112" y="100"/>
                  <a:pt x="112" y="100"/>
                  <a:pt x="112" y="100"/>
                </a:cubicBezTo>
                <a:cubicBezTo>
                  <a:pt x="115" y="100"/>
                  <a:pt x="118" y="97"/>
                  <a:pt x="118" y="94"/>
                </a:cubicBezTo>
                <a:cubicBezTo>
                  <a:pt x="118" y="79"/>
                  <a:pt x="118" y="79"/>
                  <a:pt x="118" y="79"/>
                </a:cubicBezTo>
                <a:cubicBezTo>
                  <a:pt x="120" y="79"/>
                  <a:pt x="120" y="79"/>
                  <a:pt x="120" y="79"/>
                </a:cubicBezTo>
                <a:cubicBezTo>
                  <a:pt x="123" y="79"/>
                  <a:pt x="126" y="77"/>
                  <a:pt x="126" y="73"/>
                </a:cubicBezTo>
                <a:cubicBezTo>
                  <a:pt x="126" y="42"/>
                  <a:pt x="126" y="42"/>
                  <a:pt x="126" y="42"/>
                </a:cubicBezTo>
                <a:cubicBezTo>
                  <a:pt x="126" y="39"/>
                  <a:pt x="123" y="36"/>
                  <a:pt x="120" y="36"/>
                </a:cubicBezTo>
                <a:close/>
                <a:moveTo>
                  <a:pt x="17" y="11"/>
                </a:moveTo>
                <a:cubicBezTo>
                  <a:pt x="17" y="11"/>
                  <a:pt x="19" y="5"/>
                  <a:pt x="27" y="5"/>
                </a:cubicBezTo>
                <a:cubicBezTo>
                  <a:pt x="96" y="5"/>
                  <a:pt x="96" y="5"/>
                  <a:pt x="96" y="5"/>
                </a:cubicBezTo>
                <a:cubicBezTo>
                  <a:pt x="96" y="5"/>
                  <a:pt x="102" y="4"/>
                  <a:pt x="106" y="11"/>
                </a:cubicBezTo>
                <a:cubicBezTo>
                  <a:pt x="106" y="11"/>
                  <a:pt x="112" y="35"/>
                  <a:pt x="112" y="35"/>
                </a:cubicBezTo>
                <a:cubicBezTo>
                  <a:pt x="13" y="35"/>
                  <a:pt x="13" y="35"/>
                  <a:pt x="13" y="35"/>
                </a:cubicBezTo>
                <a:lnTo>
                  <a:pt x="17" y="11"/>
                </a:lnTo>
                <a:close/>
                <a:moveTo>
                  <a:pt x="22" y="65"/>
                </a:moveTo>
                <a:cubicBezTo>
                  <a:pt x="18" y="65"/>
                  <a:pt x="14" y="61"/>
                  <a:pt x="14" y="56"/>
                </a:cubicBezTo>
                <a:cubicBezTo>
                  <a:pt x="14" y="52"/>
                  <a:pt x="18" y="48"/>
                  <a:pt x="22" y="48"/>
                </a:cubicBezTo>
                <a:cubicBezTo>
                  <a:pt x="27" y="48"/>
                  <a:pt x="31" y="52"/>
                  <a:pt x="31" y="56"/>
                </a:cubicBezTo>
                <a:cubicBezTo>
                  <a:pt x="31" y="61"/>
                  <a:pt x="27" y="65"/>
                  <a:pt x="22" y="65"/>
                </a:cubicBezTo>
                <a:close/>
                <a:moveTo>
                  <a:pt x="76" y="65"/>
                </a:moveTo>
                <a:cubicBezTo>
                  <a:pt x="51" y="65"/>
                  <a:pt x="51" y="65"/>
                  <a:pt x="51" y="65"/>
                </a:cubicBezTo>
                <a:cubicBezTo>
                  <a:pt x="46" y="65"/>
                  <a:pt x="43" y="61"/>
                  <a:pt x="43" y="57"/>
                </a:cubicBezTo>
                <a:cubicBezTo>
                  <a:pt x="43" y="53"/>
                  <a:pt x="46" y="49"/>
                  <a:pt x="51" y="49"/>
                </a:cubicBezTo>
                <a:cubicBezTo>
                  <a:pt x="76" y="49"/>
                  <a:pt x="76" y="49"/>
                  <a:pt x="76" y="49"/>
                </a:cubicBezTo>
                <a:cubicBezTo>
                  <a:pt x="80" y="49"/>
                  <a:pt x="84" y="53"/>
                  <a:pt x="84" y="57"/>
                </a:cubicBezTo>
                <a:cubicBezTo>
                  <a:pt x="84" y="61"/>
                  <a:pt x="80" y="65"/>
                  <a:pt x="76" y="65"/>
                </a:cubicBezTo>
                <a:close/>
                <a:moveTo>
                  <a:pt x="105" y="65"/>
                </a:moveTo>
                <a:cubicBezTo>
                  <a:pt x="100" y="65"/>
                  <a:pt x="96" y="61"/>
                  <a:pt x="96" y="56"/>
                </a:cubicBezTo>
                <a:cubicBezTo>
                  <a:pt x="96" y="52"/>
                  <a:pt x="100" y="48"/>
                  <a:pt x="105" y="48"/>
                </a:cubicBezTo>
                <a:cubicBezTo>
                  <a:pt x="109" y="48"/>
                  <a:pt x="113" y="52"/>
                  <a:pt x="113" y="56"/>
                </a:cubicBezTo>
                <a:cubicBezTo>
                  <a:pt x="113" y="61"/>
                  <a:pt x="109" y="65"/>
                  <a:pt x="105" y="6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888" tIns="60944" rIns="121888" bIns="60944" numCol="1" anchor="t" anchorCtr="0" compatLnSpc="1"/>
          <a:lstStyle/>
          <a:p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72" name="文本框 14"/>
          <p:cNvSpPr txBox="1"/>
          <p:nvPr/>
        </p:nvSpPr>
        <p:spPr>
          <a:xfrm>
            <a:off x="1998700" y="2222906"/>
            <a:ext cx="8017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2"/>
                </a:solidFill>
                <a:sym typeface="Arial"/>
              </a:rPr>
              <a:t>Vibrator </a:t>
            </a:r>
            <a:r>
              <a:rPr lang="zh-CN" altLang="en-US" dirty="0" smtClean="0">
                <a:solidFill>
                  <a:schemeClr val="accent2"/>
                </a:solidFill>
                <a:sym typeface="Arial"/>
              </a:rPr>
              <a:t>是如何实现的波形振动？</a:t>
            </a:r>
            <a:endParaRPr lang="zh-CN" altLang="en-US" dirty="0">
              <a:solidFill>
                <a:schemeClr val="accent2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73" name="矩形 38"/>
          <p:cNvSpPr/>
          <p:nvPr/>
        </p:nvSpPr>
        <p:spPr>
          <a:xfrm>
            <a:off x="1960227" y="3105217"/>
            <a:ext cx="8055476" cy="632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altLang="zh-CN" sz="16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VibratorService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中通过接口传入参数来</a:t>
            </a: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区分是单次振动还是波形振动，如果是波形振动会启动一个线程来周期控制振动器振动。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Arial"/>
                <a:ea typeface="微软雅黑"/>
                <a:sym typeface="Arial"/>
              </a:rPr>
              <a:t>关键点回顾</a:t>
            </a:r>
            <a:endParaRPr lang="zh-CN" altLang="en-US" dirty="0"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593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19"/>
          <p:cNvSpPr>
            <a:spLocks noEditPoints="1"/>
          </p:cNvSpPr>
          <p:nvPr/>
        </p:nvSpPr>
        <p:spPr bwMode="auto">
          <a:xfrm>
            <a:off x="7189825" y="4796791"/>
            <a:ext cx="304756" cy="237221"/>
          </a:xfrm>
          <a:custGeom>
            <a:avLst/>
            <a:gdLst>
              <a:gd name="T0" fmla="*/ 120 w 126"/>
              <a:gd name="T1" fmla="*/ 36 h 100"/>
              <a:gd name="T2" fmla="*/ 119 w 126"/>
              <a:gd name="T3" fmla="*/ 36 h 100"/>
              <a:gd name="T4" fmla="*/ 111 w 126"/>
              <a:gd name="T5" fmla="*/ 9 h 100"/>
              <a:gd name="T6" fmla="*/ 99 w 126"/>
              <a:gd name="T7" fmla="*/ 1 h 100"/>
              <a:gd name="T8" fmla="*/ 25 w 126"/>
              <a:gd name="T9" fmla="*/ 1 h 100"/>
              <a:gd name="T10" fmla="*/ 13 w 126"/>
              <a:gd name="T11" fmla="*/ 7 h 100"/>
              <a:gd name="T12" fmla="*/ 7 w 126"/>
              <a:gd name="T13" fmla="*/ 36 h 100"/>
              <a:gd name="T14" fmla="*/ 6 w 126"/>
              <a:gd name="T15" fmla="*/ 36 h 100"/>
              <a:gd name="T16" fmla="*/ 0 w 126"/>
              <a:gd name="T17" fmla="*/ 42 h 100"/>
              <a:gd name="T18" fmla="*/ 0 w 126"/>
              <a:gd name="T19" fmla="*/ 73 h 100"/>
              <a:gd name="T20" fmla="*/ 6 w 126"/>
              <a:gd name="T21" fmla="*/ 79 h 100"/>
              <a:gd name="T22" fmla="*/ 10 w 126"/>
              <a:gd name="T23" fmla="*/ 79 h 100"/>
              <a:gd name="T24" fmla="*/ 10 w 126"/>
              <a:gd name="T25" fmla="*/ 94 h 100"/>
              <a:gd name="T26" fmla="*/ 16 w 126"/>
              <a:gd name="T27" fmla="*/ 100 h 100"/>
              <a:gd name="T28" fmla="*/ 25 w 126"/>
              <a:gd name="T29" fmla="*/ 100 h 100"/>
              <a:gd name="T30" fmla="*/ 30 w 126"/>
              <a:gd name="T31" fmla="*/ 94 h 100"/>
              <a:gd name="T32" fmla="*/ 30 w 126"/>
              <a:gd name="T33" fmla="*/ 79 h 100"/>
              <a:gd name="T34" fmla="*/ 98 w 126"/>
              <a:gd name="T35" fmla="*/ 79 h 100"/>
              <a:gd name="T36" fmla="*/ 98 w 126"/>
              <a:gd name="T37" fmla="*/ 94 h 100"/>
              <a:gd name="T38" fmla="*/ 104 w 126"/>
              <a:gd name="T39" fmla="*/ 100 h 100"/>
              <a:gd name="T40" fmla="*/ 112 w 126"/>
              <a:gd name="T41" fmla="*/ 100 h 100"/>
              <a:gd name="T42" fmla="*/ 118 w 126"/>
              <a:gd name="T43" fmla="*/ 94 h 100"/>
              <a:gd name="T44" fmla="*/ 118 w 126"/>
              <a:gd name="T45" fmla="*/ 79 h 100"/>
              <a:gd name="T46" fmla="*/ 120 w 126"/>
              <a:gd name="T47" fmla="*/ 79 h 100"/>
              <a:gd name="T48" fmla="*/ 126 w 126"/>
              <a:gd name="T49" fmla="*/ 73 h 100"/>
              <a:gd name="T50" fmla="*/ 126 w 126"/>
              <a:gd name="T51" fmla="*/ 42 h 100"/>
              <a:gd name="T52" fmla="*/ 120 w 126"/>
              <a:gd name="T53" fmla="*/ 36 h 100"/>
              <a:gd name="T54" fmla="*/ 17 w 126"/>
              <a:gd name="T55" fmla="*/ 11 h 100"/>
              <a:gd name="T56" fmla="*/ 27 w 126"/>
              <a:gd name="T57" fmla="*/ 5 h 100"/>
              <a:gd name="T58" fmla="*/ 96 w 126"/>
              <a:gd name="T59" fmla="*/ 5 h 100"/>
              <a:gd name="T60" fmla="*/ 106 w 126"/>
              <a:gd name="T61" fmla="*/ 11 h 100"/>
              <a:gd name="T62" fmla="*/ 112 w 126"/>
              <a:gd name="T63" fmla="*/ 35 h 100"/>
              <a:gd name="T64" fmla="*/ 13 w 126"/>
              <a:gd name="T65" fmla="*/ 35 h 100"/>
              <a:gd name="T66" fmla="*/ 17 w 126"/>
              <a:gd name="T67" fmla="*/ 11 h 100"/>
              <a:gd name="T68" fmla="*/ 22 w 126"/>
              <a:gd name="T69" fmla="*/ 65 h 100"/>
              <a:gd name="T70" fmla="*/ 14 w 126"/>
              <a:gd name="T71" fmla="*/ 56 h 100"/>
              <a:gd name="T72" fmla="*/ 22 w 126"/>
              <a:gd name="T73" fmla="*/ 48 h 100"/>
              <a:gd name="T74" fmla="*/ 31 w 126"/>
              <a:gd name="T75" fmla="*/ 56 h 100"/>
              <a:gd name="T76" fmla="*/ 22 w 126"/>
              <a:gd name="T77" fmla="*/ 65 h 100"/>
              <a:gd name="T78" fmla="*/ 76 w 126"/>
              <a:gd name="T79" fmla="*/ 65 h 100"/>
              <a:gd name="T80" fmla="*/ 51 w 126"/>
              <a:gd name="T81" fmla="*/ 65 h 100"/>
              <a:gd name="T82" fmla="*/ 43 w 126"/>
              <a:gd name="T83" fmla="*/ 57 h 100"/>
              <a:gd name="T84" fmla="*/ 51 w 126"/>
              <a:gd name="T85" fmla="*/ 49 h 100"/>
              <a:gd name="T86" fmla="*/ 76 w 126"/>
              <a:gd name="T87" fmla="*/ 49 h 100"/>
              <a:gd name="T88" fmla="*/ 84 w 126"/>
              <a:gd name="T89" fmla="*/ 57 h 100"/>
              <a:gd name="T90" fmla="*/ 76 w 126"/>
              <a:gd name="T91" fmla="*/ 65 h 100"/>
              <a:gd name="T92" fmla="*/ 105 w 126"/>
              <a:gd name="T93" fmla="*/ 65 h 100"/>
              <a:gd name="T94" fmla="*/ 96 w 126"/>
              <a:gd name="T95" fmla="*/ 56 h 100"/>
              <a:gd name="T96" fmla="*/ 105 w 126"/>
              <a:gd name="T97" fmla="*/ 48 h 100"/>
              <a:gd name="T98" fmla="*/ 113 w 126"/>
              <a:gd name="T99" fmla="*/ 56 h 100"/>
              <a:gd name="T100" fmla="*/ 105 w 126"/>
              <a:gd name="T101" fmla="*/ 65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26" h="100">
                <a:moveTo>
                  <a:pt x="120" y="36"/>
                </a:moveTo>
                <a:cubicBezTo>
                  <a:pt x="119" y="36"/>
                  <a:pt x="119" y="36"/>
                  <a:pt x="119" y="36"/>
                </a:cubicBezTo>
                <a:cubicBezTo>
                  <a:pt x="119" y="36"/>
                  <a:pt x="112" y="10"/>
                  <a:pt x="111" y="9"/>
                </a:cubicBezTo>
                <a:cubicBezTo>
                  <a:pt x="106" y="0"/>
                  <a:pt x="99" y="1"/>
                  <a:pt x="99" y="1"/>
                </a:cubicBezTo>
                <a:cubicBezTo>
                  <a:pt x="25" y="1"/>
                  <a:pt x="25" y="1"/>
                  <a:pt x="25" y="1"/>
                </a:cubicBezTo>
                <a:cubicBezTo>
                  <a:pt x="16" y="1"/>
                  <a:pt x="13" y="7"/>
                  <a:pt x="13" y="7"/>
                </a:cubicBezTo>
                <a:cubicBezTo>
                  <a:pt x="7" y="36"/>
                  <a:pt x="7" y="36"/>
                  <a:pt x="7" y="36"/>
                </a:cubicBezTo>
                <a:cubicBezTo>
                  <a:pt x="6" y="36"/>
                  <a:pt x="6" y="36"/>
                  <a:pt x="6" y="36"/>
                </a:cubicBezTo>
                <a:cubicBezTo>
                  <a:pt x="3" y="36"/>
                  <a:pt x="0" y="39"/>
                  <a:pt x="0" y="42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7"/>
                  <a:pt x="3" y="79"/>
                  <a:pt x="6" y="79"/>
                </a:cubicBezTo>
                <a:cubicBezTo>
                  <a:pt x="10" y="79"/>
                  <a:pt x="10" y="79"/>
                  <a:pt x="10" y="79"/>
                </a:cubicBezTo>
                <a:cubicBezTo>
                  <a:pt x="10" y="94"/>
                  <a:pt x="10" y="94"/>
                  <a:pt x="10" y="94"/>
                </a:cubicBezTo>
                <a:cubicBezTo>
                  <a:pt x="10" y="97"/>
                  <a:pt x="13" y="100"/>
                  <a:pt x="16" y="100"/>
                </a:cubicBezTo>
                <a:cubicBezTo>
                  <a:pt x="25" y="100"/>
                  <a:pt x="25" y="100"/>
                  <a:pt x="25" y="100"/>
                </a:cubicBezTo>
                <a:cubicBezTo>
                  <a:pt x="28" y="100"/>
                  <a:pt x="30" y="97"/>
                  <a:pt x="30" y="94"/>
                </a:cubicBezTo>
                <a:cubicBezTo>
                  <a:pt x="30" y="79"/>
                  <a:pt x="30" y="79"/>
                  <a:pt x="30" y="79"/>
                </a:cubicBezTo>
                <a:cubicBezTo>
                  <a:pt x="98" y="79"/>
                  <a:pt x="98" y="79"/>
                  <a:pt x="98" y="79"/>
                </a:cubicBezTo>
                <a:cubicBezTo>
                  <a:pt x="98" y="94"/>
                  <a:pt x="98" y="94"/>
                  <a:pt x="98" y="94"/>
                </a:cubicBezTo>
                <a:cubicBezTo>
                  <a:pt x="98" y="97"/>
                  <a:pt x="100" y="100"/>
                  <a:pt x="104" y="100"/>
                </a:cubicBezTo>
                <a:cubicBezTo>
                  <a:pt x="112" y="100"/>
                  <a:pt x="112" y="100"/>
                  <a:pt x="112" y="100"/>
                </a:cubicBezTo>
                <a:cubicBezTo>
                  <a:pt x="115" y="100"/>
                  <a:pt x="118" y="97"/>
                  <a:pt x="118" y="94"/>
                </a:cubicBezTo>
                <a:cubicBezTo>
                  <a:pt x="118" y="79"/>
                  <a:pt x="118" y="79"/>
                  <a:pt x="118" y="79"/>
                </a:cubicBezTo>
                <a:cubicBezTo>
                  <a:pt x="120" y="79"/>
                  <a:pt x="120" y="79"/>
                  <a:pt x="120" y="79"/>
                </a:cubicBezTo>
                <a:cubicBezTo>
                  <a:pt x="123" y="79"/>
                  <a:pt x="126" y="77"/>
                  <a:pt x="126" y="73"/>
                </a:cubicBezTo>
                <a:cubicBezTo>
                  <a:pt x="126" y="42"/>
                  <a:pt x="126" y="42"/>
                  <a:pt x="126" y="42"/>
                </a:cubicBezTo>
                <a:cubicBezTo>
                  <a:pt x="126" y="39"/>
                  <a:pt x="123" y="36"/>
                  <a:pt x="120" y="36"/>
                </a:cubicBezTo>
                <a:close/>
                <a:moveTo>
                  <a:pt x="17" y="11"/>
                </a:moveTo>
                <a:cubicBezTo>
                  <a:pt x="17" y="11"/>
                  <a:pt x="19" y="5"/>
                  <a:pt x="27" y="5"/>
                </a:cubicBezTo>
                <a:cubicBezTo>
                  <a:pt x="96" y="5"/>
                  <a:pt x="96" y="5"/>
                  <a:pt x="96" y="5"/>
                </a:cubicBezTo>
                <a:cubicBezTo>
                  <a:pt x="96" y="5"/>
                  <a:pt x="102" y="4"/>
                  <a:pt x="106" y="11"/>
                </a:cubicBezTo>
                <a:cubicBezTo>
                  <a:pt x="106" y="11"/>
                  <a:pt x="112" y="35"/>
                  <a:pt x="112" y="35"/>
                </a:cubicBezTo>
                <a:cubicBezTo>
                  <a:pt x="13" y="35"/>
                  <a:pt x="13" y="35"/>
                  <a:pt x="13" y="35"/>
                </a:cubicBezTo>
                <a:lnTo>
                  <a:pt x="17" y="11"/>
                </a:lnTo>
                <a:close/>
                <a:moveTo>
                  <a:pt x="22" y="65"/>
                </a:moveTo>
                <a:cubicBezTo>
                  <a:pt x="18" y="65"/>
                  <a:pt x="14" y="61"/>
                  <a:pt x="14" y="56"/>
                </a:cubicBezTo>
                <a:cubicBezTo>
                  <a:pt x="14" y="52"/>
                  <a:pt x="18" y="48"/>
                  <a:pt x="22" y="48"/>
                </a:cubicBezTo>
                <a:cubicBezTo>
                  <a:pt x="27" y="48"/>
                  <a:pt x="31" y="52"/>
                  <a:pt x="31" y="56"/>
                </a:cubicBezTo>
                <a:cubicBezTo>
                  <a:pt x="31" y="61"/>
                  <a:pt x="27" y="65"/>
                  <a:pt x="22" y="65"/>
                </a:cubicBezTo>
                <a:close/>
                <a:moveTo>
                  <a:pt x="76" y="65"/>
                </a:moveTo>
                <a:cubicBezTo>
                  <a:pt x="51" y="65"/>
                  <a:pt x="51" y="65"/>
                  <a:pt x="51" y="65"/>
                </a:cubicBezTo>
                <a:cubicBezTo>
                  <a:pt x="46" y="65"/>
                  <a:pt x="43" y="61"/>
                  <a:pt x="43" y="57"/>
                </a:cubicBezTo>
                <a:cubicBezTo>
                  <a:pt x="43" y="53"/>
                  <a:pt x="46" y="49"/>
                  <a:pt x="51" y="49"/>
                </a:cubicBezTo>
                <a:cubicBezTo>
                  <a:pt x="76" y="49"/>
                  <a:pt x="76" y="49"/>
                  <a:pt x="76" y="49"/>
                </a:cubicBezTo>
                <a:cubicBezTo>
                  <a:pt x="80" y="49"/>
                  <a:pt x="84" y="53"/>
                  <a:pt x="84" y="57"/>
                </a:cubicBezTo>
                <a:cubicBezTo>
                  <a:pt x="84" y="61"/>
                  <a:pt x="80" y="65"/>
                  <a:pt x="76" y="65"/>
                </a:cubicBezTo>
                <a:close/>
                <a:moveTo>
                  <a:pt x="105" y="65"/>
                </a:moveTo>
                <a:cubicBezTo>
                  <a:pt x="100" y="65"/>
                  <a:pt x="96" y="61"/>
                  <a:pt x="96" y="56"/>
                </a:cubicBezTo>
                <a:cubicBezTo>
                  <a:pt x="96" y="52"/>
                  <a:pt x="100" y="48"/>
                  <a:pt x="105" y="48"/>
                </a:cubicBezTo>
                <a:cubicBezTo>
                  <a:pt x="109" y="48"/>
                  <a:pt x="113" y="52"/>
                  <a:pt x="113" y="56"/>
                </a:cubicBezTo>
                <a:cubicBezTo>
                  <a:pt x="113" y="61"/>
                  <a:pt x="109" y="65"/>
                  <a:pt x="105" y="6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888" tIns="60944" rIns="121888" bIns="60944" numCol="1" anchor="t" anchorCtr="0" compatLnSpc="1"/>
          <a:lstStyle/>
          <a:p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72" name="文本框 14"/>
          <p:cNvSpPr txBox="1"/>
          <p:nvPr/>
        </p:nvSpPr>
        <p:spPr>
          <a:xfrm>
            <a:off x="1998700" y="2222906"/>
            <a:ext cx="8017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accent2"/>
                </a:solidFill>
                <a:sym typeface="Arial"/>
              </a:rPr>
              <a:t>如何获取 </a:t>
            </a:r>
            <a:r>
              <a:rPr lang="en-US" altLang="zh-CN" dirty="0">
                <a:solidFill>
                  <a:schemeClr val="accent2"/>
                </a:solidFill>
                <a:sym typeface="Arial"/>
              </a:rPr>
              <a:t>HAL Service </a:t>
            </a:r>
            <a:r>
              <a:rPr lang="zh-CN" altLang="en-US" dirty="0" smtClean="0">
                <a:solidFill>
                  <a:schemeClr val="accent2"/>
                </a:solidFill>
                <a:sym typeface="Arial"/>
              </a:rPr>
              <a:t>实例或代理</a:t>
            </a:r>
            <a:r>
              <a:rPr lang="en-US" altLang="zh-CN" dirty="0" smtClean="0">
                <a:solidFill>
                  <a:schemeClr val="accent2"/>
                </a:solidFill>
                <a:sym typeface="Arial"/>
              </a:rPr>
              <a:t>?</a:t>
            </a:r>
            <a:endParaRPr lang="zh-CN" altLang="en-US" dirty="0">
              <a:solidFill>
                <a:schemeClr val="accent2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73" name="矩形 38"/>
          <p:cNvSpPr/>
          <p:nvPr/>
        </p:nvSpPr>
        <p:spPr>
          <a:xfrm>
            <a:off x="1960227" y="3105217"/>
            <a:ext cx="8055476" cy="1215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通过调用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 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I::getService()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即可获得，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Hal-gen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会自动生成该方法的具体实现。</a:t>
            </a:r>
            <a:endParaRPr lang="en-US" altLang="zh-CN" sz="1600" dirty="0" smtClean="0">
              <a:solidFill>
                <a:schemeClr val="tx1">
                  <a:lumMod val="50000"/>
                  <a:lumOff val="50000"/>
                </a:schemeClr>
              </a:solidFill>
              <a:sym typeface="Arial"/>
            </a:endParaRPr>
          </a:p>
          <a:p>
            <a:pPr>
              <a:lnSpc>
                <a:spcPct val="114000"/>
              </a:lnSpc>
            </a:pP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Android </a:t>
            </a: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有一个 </a:t>
            </a:r>
            <a:r>
              <a:rPr lang="en-US" altLang="zh-CN" sz="16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ServiceManager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 </a:t>
            </a: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专门用来管理 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HIDL 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Service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，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HIDL Service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启动后会向 </a:t>
            </a:r>
            <a:r>
              <a:rPr lang="en-US" altLang="zh-CN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ServiceManager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注册自己，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I::getService()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的实现也是向 </a:t>
            </a:r>
            <a:r>
              <a:rPr lang="en-US" altLang="zh-CN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ServiceManager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查询对应的实例。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Arial"/>
                <a:ea typeface="微软雅黑"/>
                <a:sym typeface="Arial"/>
              </a:rPr>
              <a:t>关键点回顾</a:t>
            </a:r>
            <a:endParaRPr lang="zh-CN" altLang="en-US" dirty="0"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727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19"/>
          <p:cNvSpPr>
            <a:spLocks noEditPoints="1"/>
          </p:cNvSpPr>
          <p:nvPr/>
        </p:nvSpPr>
        <p:spPr bwMode="auto">
          <a:xfrm>
            <a:off x="7189825" y="4796791"/>
            <a:ext cx="304756" cy="237221"/>
          </a:xfrm>
          <a:custGeom>
            <a:avLst/>
            <a:gdLst>
              <a:gd name="T0" fmla="*/ 120 w 126"/>
              <a:gd name="T1" fmla="*/ 36 h 100"/>
              <a:gd name="T2" fmla="*/ 119 w 126"/>
              <a:gd name="T3" fmla="*/ 36 h 100"/>
              <a:gd name="T4" fmla="*/ 111 w 126"/>
              <a:gd name="T5" fmla="*/ 9 h 100"/>
              <a:gd name="T6" fmla="*/ 99 w 126"/>
              <a:gd name="T7" fmla="*/ 1 h 100"/>
              <a:gd name="T8" fmla="*/ 25 w 126"/>
              <a:gd name="T9" fmla="*/ 1 h 100"/>
              <a:gd name="T10" fmla="*/ 13 w 126"/>
              <a:gd name="T11" fmla="*/ 7 h 100"/>
              <a:gd name="T12" fmla="*/ 7 w 126"/>
              <a:gd name="T13" fmla="*/ 36 h 100"/>
              <a:gd name="T14" fmla="*/ 6 w 126"/>
              <a:gd name="T15" fmla="*/ 36 h 100"/>
              <a:gd name="T16" fmla="*/ 0 w 126"/>
              <a:gd name="T17" fmla="*/ 42 h 100"/>
              <a:gd name="T18" fmla="*/ 0 w 126"/>
              <a:gd name="T19" fmla="*/ 73 h 100"/>
              <a:gd name="T20" fmla="*/ 6 w 126"/>
              <a:gd name="T21" fmla="*/ 79 h 100"/>
              <a:gd name="T22" fmla="*/ 10 w 126"/>
              <a:gd name="T23" fmla="*/ 79 h 100"/>
              <a:gd name="T24" fmla="*/ 10 w 126"/>
              <a:gd name="T25" fmla="*/ 94 h 100"/>
              <a:gd name="T26" fmla="*/ 16 w 126"/>
              <a:gd name="T27" fmla="*/ 100 h 100"/>
              <a:gd name="T28" fmla="*/ 25 w 126"/>
              <a:gd name="T29" fmla="*/ 100 h 100"/>
              <a:gd name="T30" fmla="*/ 30 w 126"/>
              <a:gd name="T31" fmla="*/ 94 h 100"/>
              <a:gd name="T32" fmla="*/ 30 w 126"/>
              <a:gd name="T33" fmla="*/ 79 h 100"/>
              <a:gd name="T34" fmla="*/ 98 w 126"/>
              <a:gd name="T35" fmla="*/ 79 h 100"/>
              <a:gd name="T36" fmla="*/ 98 w 126"/>
              <a:gd name="T37" fmla="*/ 94 h 100"/>
              <a:gd name="T38" fmla="*/ 104 w 126"/>
              <a:gd name="T39" fmla="*/ 100 h 100"/>
              <a:gd name="T40" fmla="*/ 112 w 126"/>
              <a:gd name="T41" fmla="*/ 100 h 100"/>
              <a:gd name="T42" fmla="*/ 118 w 126"/>
              <a:gd name="T43" fmla="*/ 94 h 100"/>
              <a:gd name="T44" fmla="*/ 118 w 126"/>
              <a:gd name="T45" fmla="*/ 79 h 100"/>
              <a:gd name="T46" fmla="*/ 120 w 126"/>
              <a:gd name="T47" fmla="*/ 79 h 100"/>
              <a:gd name="T48" fmla="*/ 126 w 126"/>
              <a:gd name="T49" fmla="*/ 73 h 100"/>
              <a:gd name="T50" fmla="*/ 126 w 126"/>
              <a:gd name="T51" fmla="*/ 42 h 100"/>
              <a:gd name="T52" fmla="*/ 120 w 126"/>
              <a:gd name="T53" fmla="*/ 36 h 100"/>
              <a:gd name="T54" fmla="*/ 17 w 126"/>
              <a:gd name="T55" fmla="*/ 11 h 100"/>
              <a:gd name="T56" fmla="*/ 27 w 126"/>
              <a:gd name="T57" fmla="*/ 5 h 100"/>
              <a:gd name="T58" fmla="*/ 96 w 126"/>
              <a:gd name="T59" fmla="*/ 5 h 100"/>
              <a:gd name="T60" fmla="*/ 106 w 126"/>
              <a:gd name="T61" fmla="*/ 11 h 100"/>
              <a:gd name="T62" fmla="*/ 112 w 126"/>
              <a:gd name="T63" fmla="*/ 35 h 100"/>
              <a:gd name="T64" fmla="*/ 13 w 126"/>
              <a:gd name="T65" fmla="*/ 35 h 100"/>
              <a:gd name="T66" fmla="*/ 17 w 126"/>
              <a:gd name="T67" fmla="*/ 11 h 100"/>
              <a:gd name="T68" fmla="*/ 22 w 126"/>
              <a:gd name="T69" fmla="*/ 65 h 100"/>
              <a:gd name="T70" fmla="*/ 14 w 126"/>
              <a:gd name="T71" fmla="*/ 56 h 100"/>
              <a:gd name="T72" fmla="*/ 22 w 126"/>
              <a:gd name="T73" fmla="*/ 48 h 100"/>
              <a:gd name="T74" fmla="*/ 31 w 126"/>
              <a:gd name="T75" fmla="*/ 56 h 100"/>
              <a:gd name="T76" fmla="*/ 22 w 126"/>
              <a:gd name="T77" fmla="*/ 65 h 100"/>
              <a:gd name="T78" fmla="*/ 76 w 126"/>
              <a:gd name="T79" fmla="*/ 65 h 100"/>
              <a:gd name="T80" fmla="*/ 51 w 126"/>
              <a:gd name="T81" fmla="*/ 65 h 100"/>
              <a:gd name="T82" fmla="*/ 43 w 126"/>
              <a:gd name="T83" fmla="*/ 57 h 100"/>
              <a:gd name="T84" fmla="*/ 51 w 126"/>
              <a:gd name="T85" fmla="*/ 49 h 100"/>
              <a:gd name="T86" fmla="*/ 76 w 126"/>
              <a:gd name="T87" fmla="*/ 49 h 100"/>
              <a:gd name="T88" fmla="*/ 84 w 126"/>
              <a:gd name="T89" fmla="*/ 57 h 100"/>
              <a:gd name="T90" fmla="*/ 76 w 126"/>
              <a:gd name="T91" fmla="*/ 65 h 100"/>
              <a:gd name="T92" fmla="*/ 105 w 126"/>
              <a:gd name="T93" fmla="*/ 65 h 100"/>
              <a:gd name="T94" fmla="*/ 96 w 126"/>
              <a:gd name="T95" fmla="*/ 56 h 100"/>
              <a:gd name="T96" fmla="*/ 105 w 126"/>
              <a:gd name="T97" fmla="*/ 48 h 100"/>
              <a:gd name="T98" fmla="*/ 113 w 126"/>
              <a:gd name="T99" fmla="*/ 56 h 100"/>
              <a:gd name="T100" fmla="*/ 105 w 126"/>
              <a:gd name="T101" fmla="*/ 65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26" h="100">
                <a:moveTo>
                  <a:pt x="120" y="36"/>
                </a:moveTo>
                <a:cubicBezTo>
                  <a:pt x="119" y="36"/>
                  <a:pt x="119" y="36"/>
                  <a:pt x="119" y="36"/>
                </a:cubicBezTo>
                <a:cubicBezTo>
                  <a:pt x="119" y="36"/>
                  <a:pt x="112" y="10"/>
                  <a:pt x="111" y="9"/>
                </a:cubicBezTo>
                <a:cubicBezTo>
                  <a:pt x="106" y="0"/>
                  <a:pt x="99" y="1"/>
                  <a:pt x="99" y="1"/>
                </a:cubicBezTo>
                <a:cubicBezTo>
                  <a:pt x="25" y="1"/>
                  <a:pt x="25" y="1"/>
                  <a:pt x="25" y="1"/>
                </a:cubicBezTo>
                <a:cubicBezTo>
                  <a:pt x="16" y="1"/>
                  <a:pt x="13" y="7"/>
                  <a:pt x="13" y="7"/>
                </a:cubicBezTo>
                <a:cubicBezTo>
                  <a:pt x="7" y="36"/>
                  <a:pt x="7" y="36"/>
                  <a:pt x="7" y="36"/>
                </a:cubicBezTo>
                <a:cubicBezTo>
                  <a:pt x="6" y="36"/>
                  <a:pt x="6" y="36"/>
                  <a:pt x="6" y="36"/>
                </a:cubicBezTo>
                <a:cubicBezTo>
                  <a:pt x="3" y="36"/>
                  <a:pt x="0" y="39"/>
                  <a:pt x="0" y="42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7"/>
                  <a:pt x="3" y="79"/>
                  <a:pt x="6" y="79"/>
                </a:cubicBezTo>
                <a:cubicBezTo>
                  <a:pt x="10" y="79"/>
                  <a:pt x="10" y="79"/>
                  <a:pt x="10" y="79"/>
                </a:cubicBezTo>
                <a:cubicBezTo>
                  <a:pt x="10" y="94"/>
                  <a:pt x="10" y="94"/>
                  <a:pt x="10" y="94"/>
                </a:cubicBezTo>
                <a:cubicBezTo>
                  <a:pt x="10" y="97"/>
                  <a:pt x="13" y="100"/>
                  <a:pt x="16" y="100"/>
                </a:cubicBezTo>
                <a:cubicBezTo>
                  <a:pt x="25" y="100"/>
                  <a:pt x="25" y="100"/>
                  <a:pt x="25" y="100"/>
                </a:cubicBezTo>
                <a:cubicBezTo>
                  <a:pt x="28" y="100"/>
                  <a:pt x="30" y="97"/>
                  <a:pt x="30" y="94"/>
                </a:cubicBezTo>
                <a:cubicBezTo>
                  <a:pt x="30" y="79"/>
                  <a:pt x="30" y="79"/>
                  <a:pt x="30" y="79"/>
                </a:cubicBezTo>
                <a:cubicBezTo>
                  <a:pt x="98" y="79"/>
                  <a:pt x="98" y="79"/>
                  <a:pt x="98" y="79"/>
                </a:cubicBezTo>
                <a:cubicBezTo>
                  <a:pt x="98" y="94"/>
                  <a:pt x="98" y="94"/>
                  <a:pt x="98" y="94"/>
                </a:cubicBezTo>
                <a:cubicBezTo>
                  <a:pt x="98" y="97"/>
                  <a:pt x="100" y="100"/>
                  <a:pt x="104" y="100"/>
                </a:cubicBezTo>
                <a:cubicBezTo>
                  <a:pt x="112" y="100"/>
                  <a:pt x="112" y="100"/>
                  <a:pt x="112" y="100"/>
                </a:cubicBezTo>
                <a:cubicBezTo>
                  <a:pt x="115" y="100"/>
                  <a:pt x="118" y="97"/>
                  <a:pt x="118" y="94"/>
                </a:cubicBezTo>
                <a:cubicBezTo>
                  <a:pt x="118" y="79"/>
                  <a:pt x="118" y="79"/>
                  <a:pt x="118" y="79"/>
                </a:cubicBezTo>
                <a:cubicBezTo>
                  <a:pt x="120" y="79"/>
                  <a:pt x="120" y="79"/>
                  <a:pt x="120" y="79"/>
                </a:cubicBezTo>
                <a:cubicBezTo>
                  <a:pt x="123" y="79"/>
                  <a:pt x="126" y="77"/>
                  <a:pt x="126" y="73"/>
                </a:cubicBezTo>
                <a:cubicBezTo>
                  <a:pt x="126" y="42"/>
                  <a:pt x="126" y="42"/>
                  <a:pt x="126" y="42"/>
                </a:cubicBezTo>
                <a:cubicBezTo>
                  <a:pt x="126" y="39"/>
                  <a:pt x="123" y="36"/>
                  <a:pt x="120" y="36"/>
                </a:cubicBezTo>
                <a:close/>
                <a:moveTo>
                  <a:pt x="17" y="11"/>
                </a:moveTo>
                <a:cubicBezTo>
                  <a:pt x="17" y="11"/>
                  <a:pt x="19" y="5"/>
                  <a:pt x="27" y="5"/>
                </a:cubicBezTo>
                <a:cubicBezTo>
                  <a:pt x="96" y="5"/>
                  <a:pt x="96" y="5"/>
                  <a:pt x="96" y="5"/>
                </a:cubicBezTo>
                <a:cubicBezTo>
                  <a:pt x="96" y="5"/>
                  <a:pt x="102" y="4"/>
                  <a:pt x="106" y="11"/>
                </a:cubicBezTo>
                <a:cubicBezTo>
                  <a:pt x="106" y="11"/>
                  <a:pt x="112" y="35"/>
                  <a:pt x="112" y="35"/>
                </a:cubicBezTo>
                <a:cubicBezTo>
                  <a:pt x="13" y="35"/>
                  <a:pt x="13" y="35"/>
                  <a:pt x="13" y="35"/>
                </a:cubicBezTo>
                <a:lnTo>
                  <a:pt x="17" y="11"/>
                </a:lnTo>
                <a:close/>
                <a:moveTo>
                  <a:pt x="22" y="65"/>
                </a:moveTo>
                <a:cubicBezTo>
                  <a:pt x="18" y="65"/>
                  <a:pt x="14" y="61"/>
                  <a:pt x="14" y="56"/>
                </a:cubicBezTo>
                <a:cubicBezTo>
                  <a:pt x="14" y="52"/>
                  <a:pt x="18" y="48"/>
                  <a:pt x="22" y="48"/>
                </a:cubicBezTo>
                <a:cubicBezTo>
                  <a:pt x="27" y="48"/>
                  <a:pt x="31" y="52"/>
                  <a:pt x="31" y="56"/>
                </a:cubicBezTo>
                <a:cubicBezTo>
                  <a:pt x="31" y="61"/>
                  <a:pt x="27" y="65"/>
                  <a:pt x="22" y="65"/>
                </a:cubicBezTo>
                <a:close/>
                <a:moveTo>
                  <a:pt x="76" y="65"/>
                </a:moveTo>
                <a:cubicBezTo>
                  <a:pt x="51" y="65"/>
                  <a:pt x="51" y="65"/>
                  <a:pt x="51" y="65"/>
                </a:cubicBezTo>
                <a:cubicBezTo>
                  <a:pt x="46" y="65"/>
                  <a:pt x="43" y="61"/>
                  <a:pt x="43" y="57"/>
                </a:cubicBezTo>
                <a:cubicBezTo>
                  <a:pt x="43" y="53"/>
                  <a:pt x="46" y="49"/>
                  <a:pt x="51" y="49"/>
                </a:cubicBezTo>
                <a:cubicBezTo>
                  <a:pt x="76" y="49"/>
                  <a:pt x="76" y="49"/>
                  <a:pt x="76" y="49"/>
                </a:cubicBezTo>
                <a:cubicBezTo>
                  <a:pt x="80" y="49"/>
                  <a:pt x="84" y="53"/>
                  <a:pt x="84" y="57"/>
                </a:cubicBezTo>
                <a:cubicBezTo>
                  <a:pt x="84" y="61"/>
                  <a:pt x="80" y="65"/>
                  <a:pt x="76" y="65"/>
                </a:cubicBezTo>
                <a:close/>
                <a:moveTo>
                  <a:pt x="105" y="65"/>
                </a:moveTo>
                <a:cubicBezTo>
                  <a:pt x="100" y="65"/>
                  <a:pt x="96" y="61"/>
                  <a:pt x="96" y="56"/>
                </a:cubicBezTo>
                <a:cubicBezTo>
                  <a:pt x="96" y="52"/>
                  <a:pt x="100" y="48"/>
                  <a:pt x="105" y="48"/>
                </a:cubicBezTo>
                <a:cubicBezTo>
                  <a:pt x="109" y="48"/>
                  <a:pt x="113" y="52"/>
                  <a:pt x="113" y="56"/>
                </a:cubicBezTo>
                <a:cubicBezTo>
                  <a:pt x="113" y="61"/>
                  <a:pt x="109" y="65"/>
                  <a:pt x="105" y="6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888" tIns="60944" rIns="121888" bIns="60944" numCol="1" anchor="t" anchorCtr="0" compatLnSpc="1"/>
          <a:lstStyle/>
          <a:p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72" name="文本框 14"/>
          <p:cNvSpPr txBox="1"/>
          <p:nvPr/>
        </p:nvSpPr>
        <p:spPr>
          <a:xfrm>
            <a:off x="1998700" y="2222906"/>
            <a:ext cx="8017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chemeClr val="accent2"/>
                </a:solidFill>
                <a:sym typeface="Arial"/>
              </a:rPr>
              <a:t>Vibrator HIDL </a:t>
            </a:r>
            <a:r>
              <a:rPr lang="zh-CN" altLang="en-US">
                <a:solidFill>
                  <a:schemeClr val="accent2"/>
                </a:solidFill>
                <a:sym typeface="Arial"/>
              </a:rPr>
              <a:t>服务如何调用内核驱动</a:t>
            </a:r>
            <a:r>
              <a:rPr lang="en-US" altLang="zh-CN">
                <a:solidFill>
                  <a:schemeClr val="accent2"/>
                </a:solidFill>
                <a:sym typeface="Arial"/>
              </a:rPr>
              <a:t>?</a:t>
            </a:r>
            <a:endParaRPr lang="zh-CN" altLang="en-US" dirty="0">
              <a:solidFill>
                <a:schemeClr val="accent2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73" name="矩形 38"/>
          <p:cNvSpPr/>
          <p:nvPr/>
        </p:nvSpPr>
        <p:spPr>
          <a:xfrm>
            <a:off x="1960227" y="3105217"/>
            <a:ext cx="8055476" cy="653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通过读写内核驱动挂载的文件树中的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状态描述文件</a:t>
            </a: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来实现和驱动的交互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, </a:t>
            </a: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继而控制硬件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设备。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Arial"/>
                <a:ea typeface="微软雅黑"/>
                <a:sym typeface="Arial"/>
              </a:rPr>
              <a:t>关键点回顾</a:t>
            </a:r>
            <a:endParaRPr lang="zh-CN" altLang="en-US" dirty="0"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4047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圆角矩形 57"/>
          <p:cNvSpPr/>
          <p:nvPr/>
        </p:nvSpPr>
        <p:spPr>
          <a:xfrm>
            <a:off x="6217599" y="1596752"/>
            <a:ext cx="4627213" cy="570766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 w="25400">
            <a:gradFill flip="none" rotWithShape="1">
              <a:gsLst>
                <a:gs pos="0">
                  <a:srgbClr val="CFCFCF"/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139700" dist="63500" dir="135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latin typeface="Arial"/>
              <a:ea typeface="微软雅黑"/>
              <a:sym typeface="Arial"/>
            </a:endParaRPr>
          </a:p>
        </p:txBody>
      </p:sp>
      <p:sp>
        <p:nvSpPr>
          <p:cNvPr id="59" name="圆角矩形 58"/>
          <p:cNvSpPr/>
          <p:nvPr/>
        </p:nvSpPr>
        <p:spPr>
          <a:xfrm>
            <a:off x="6217599" y="2288277"/>
            <a:ext cx="4627213" cy="57076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25400">
            <a:gradFill flip="none" rotWithShape="1">
              <a:gsLst>
                <a:gs pos="0">
                  <a:srgbClr val="CFCFCF"/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139700" dist="63500" dir="135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latin typeface="Arial"/>
              <a:ea typeface="微软雅黑"/>
              <a:sym typeface="Arial"/>
            </a:endParaRPr>
          </a:p>
        </p:txBody>
      </p:sp>
      <p:sp>
        <p:nvSpPr>
          <p:cNvPr id="60" name="圆角矩形 59"/>
          <p:cNvSpPr/>
          <p:nvPr/>
        </p:nvSpPr>
        <p:spPr>
          <a:xfrm>
            <a:off x="6217599" y="2979802"/>
            <a:ext cx="4627213" cy="570766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 w="25400">
            <a:gradFill flip="none" rotWithShape="1">
              <a:gsLst>
                <a:gs pos="0">
                  <a:srgbClr val="CFCFCF"/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139700" dist="63500" dir="135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latin typeface="Arial"/>
              <a:ea typeface="微软雅黑"/>
              <a:sym typeface="Arial"/>
            </a:endParaRPr>
          </a:p>
        </p:txBody>
      </p:sp>
      <p:sp>
        <p:nvSpPr>
          <p:cNvPr id="62" name="圆角矩形 61"/>
          <p:cNvSpPr/>
          <p:nvPr/>
        </p:nvSpPr>
        <p:spPr>
          <a:xfrm>
            <a:off x="6217599" y="3697297"/>
            <a:ext cx="4627213" cy="57076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25400">
            <a:gradFill flip="none" rotWithShape="1">
              <a:gsLst>
                <a:gs pos="0">
                  <a:srgbClr val="CFCFCF"/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139700" dist="63500" dir="135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latin typeface="Arial"/>
              <a:ea typeface="微软雅黑"/>
              <a:sym typeface="Arial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6484961" y="1635914"/>
            <a:ext cx="40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latin typeface="Arial"/>
                <a:ea typeface="微软雅黑"/>
                <a:cs typeface="Aharoni" panose="02010803020104030203" pitchFamily="2" charset="-79"/>
                <a:sym typeface="Arial"/>
              </a:rPr>
              <a:t>PART 01   </a:t>
            </a:r>
            <a:r>
              <a:rPr lang="zh-CN" altLang="en-US" sz="2400" b="1" dirty="0" smtClean="0">
                <a:solidFill>
                  <a:schemeClr val="bg1"/>
                </a:solidFill>
                <a:latin typeface="Arial"/>
                <a:ea typeface="微软雅黑"/>
                <a:cs typeface="Aharoni" panose="02010803020104030203" pitchFamily="2" charset="-79"/>
                <a:sym typeface="Arial"/>
              </a:rPr>
              <a:t>振动器概念</a:t>
            </a:r>
            <a:endParaRPr lang="zh-CN" altLang="en-US" sz="2400" b="1" dirty="0">
              <a:solidFill>
                <a:schemeClr val="bg1"/>
              </a:solidFill>
              <a:latin typeface="Arial"/>
              <a:ea typeface="微软雅黑"/>
              <a:cs typeface="Aharoni" panose="02010803020104030203" pitchFamily="2" charset="-79"/>
              <a:sym typeface="Arial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6484961" y="2327439"/>
            <a:ext cx="40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latin typeface="Arial"/>
                <a:ea typeface="微软雅黑"/>
                <a:cs typeface="Aharoni" panose="02010803020104030203" pitchFamily="2" charset="-79"/>
                <a:sym typeface="Arial"/>
              </a:rPr>
              <a:t>PART 02   </a:t>
            </a:r>
            <a:r>
              <a:rPr lang="en-US" altLang="zh-CN" sz="2400" b="1" dirty="0" smtClean="0">
                <a:solidFill>
                  <a:schemeClr val="bg1"/>
                </a:solidFill>
                <a:latin typeface="Arial"/>
                <a:ea typeface="微软雅黑"/>
                <a:cs typeface="Aharoni" panose="02010803020104030203" pitchFamily="2" charset="-79"/>
                <a:sym typeface="Arial"/>
              </a:rPr>
              <a:t>Android </a:t>
            </a:r>
            <a:r>
              <a:rPr lang="zh-CN" altLang="en-US" sz="2400" b="1" dirty="0" smtClean="0">
                <a:solidFill>
                  <a:schemeClr val="bg1"/>
                </a:solidFill>
                <a:latin typeface="Arial"/>
                <a:ea typeface="微软雅黑"/>
                <a:cs typeface="Aharoni" panose="02010803020104030203" pitchFamily="2" charset="-79"/>
                <a:sym typeface="Arial"/>
              </a:rPr>
              <a:t>平台架构</a:t>
            </a:r>
            <a:endParaRPr lang="zh-CN" altLang="en-US" sz="2400" b="1" dirty="0">
              <a:solidFill>
                <a:schemeClr val="bg1"/>
              </a:solidFill>
              <a:latin typeface="Arial"/>
              <a:ea typeface="微软雅黑"/>
              <a:cs typeface="Aharoni" panose="02010803020104030203" pitchFamily="2" charset="-79"/>
              <a:sym typeface="Arial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6484961" y="3018964"/>
            <a:ext cx="40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latin typeface="Arial"/>
                <a:ea typeface="微软雅黑"/>
                <a:cs typeface="Aharoni" panose="02010803020104030203" pitchFamily="2" charset="-79"/>
                <a:sym typeface="Arial"/>
              </a:rPr>
              <a:t>PART 03   </a:t>
            </a:r>
            <a:r>
              <a:rPr lang="zh-CN" altLang="en-US" sz="2400" b="1" dirty="0" smtClean="0">
                <a:solidFill>
                  <a:schemeClr val="bg1"/>
                </a:solidFill>
                <a:latin typeface="Arial"/>
                <a:ea typeface="微软雅黑"/>
                <a:cs typeface="Aharoni" panose="02010803020104030203" pitchFamily="2" charset="-79"/>
                <a:sym typeface="Arial"/>
              </a:rPr>
              <a:t>调用过程分析</a:t>
            </a:r>
            <a:endParaRPr lang="zh-CN" altLang="en-US" sz="2400" b="1" dirty="0">
              <a:solidFill>
                <a:schemeClr val="bg1"/>
              </a:solidFill>
              <a:latin typeface="Arial"/>
              <a:ea typeface="微软雅黑"/>
              <a:cs typeface="Aharoni" panose="02010803020104030203" pitchFamily="2" charset="-79"/>
              <a:sym typeface="Arial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6484961" y="3736459"/>
            <a:ext cx="40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latin typeface="Arial"/>
                <a:ea typeface="微软雅黑"/>
                <a:cs typeface="Aharoni" panose="02010803020104030203" pitchFamily="2" charset="-79"/>
                <a:sym typeface="Arial"/>
              </a:rPr>
              <a:t>PART 05   </a:t>
            </a:r>
            <a:r>
              <a:rPr lang="zh-CN" altLang="en-US" sz="2400" b="1" dirty="0">
                <a:solidFill>
                  <a:schemeClr val="bg1"/>
                </a:solidFill>
                <a:latin typeface="Arial"/>
                <a:ea typeface="微软雅黑"/>
                <a:cs typeface="Aharoni" panose="02010803020104030203" pitchFamily="2" charset="-79"/>
                <a:sym typeface="Arial"/>
              </a:rPr>
              <a:t>关键</a:t>
            </a:r>
            <a:r>
              <a:rPr lang="zh-CN" altLang="en-US" sz="2400" b="1" dirty="0" smtClean="0">
                <a:solidFill>
                  <a:schemeClr val="bg1"/>
                </a:solidFill>
                <a:latin typeface="Arial"/>
                <a:ea typeface="微软雅黑"/>
                <a:cs typeface="Aharoni" panose="02010803020104030203" pitchFamily="2" charset="-79"/>
                <a:sym typeface="Arial"/>
              </a:rPr>
              <a:t>点回顾</a:t>
            </a:r>
            <a:endParaRPr lang="zh-CN" altLang="en-US" sz="2400" b="1" dirty="0">
              <a:solidFill>
                <a:schemeClr val="bg1"/>
              </a:solidFill>
              <a:latin typeface="Arial"/>
              <a:ea typeface="微软雅黑"/>
              <a:cs typeface="Aharoni" panose="02010803020104030203" pitchFamily="2" charset="-79"/>
              <a:sym typeface="Arial"/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4317674" y="3992489"/>
            <a:ext cx="677952" cy="677952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69" name="椭圆 68"/>
          <p:cNvSpPr/>
          <p:nvPr/>
        </p:nvSpPr>
        <p:spPr>
          <a:xfrm>
            <a:off x="1696123" y="1238017"/>
            <a:ext cx="829826" cy="829826"/>
          </a:xfrm>
          <a:prstGeom prst="ellipse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2"/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70" name="椭圆 69"/>
          <p:cNvSpPr/>
          <p:nvPr/>
        </p:nvSpPr>
        <p:spPr>
          <a:xfrm>
            <a:off x="1124487" y="3087106"/>
            <a:ext cx="770088" cy="770088"/>
          </a:xfrm>
          <a:prstGeom prst="ellipse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3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71" name="椭圆 70"/>
          <p:cNvSpPr/>
          <p:nvPr/>
        </p:nvSpPr>
        <p:spPr>
          <a:xfrm>
            <a:off x="3894654" y="1166556"/>
            <a:ext cx="729411" cy="729411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4"/>
                </a:gs>
                <a:gs pos="100000">
                  <a:schemeClr val="accent4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72" name="椭圆 71"/>
          <p:cNvSpPr/>
          <p:nvPr/>
        </p:nvSpPr>
        <p:spPr>
          <a:xfrm>
            <a:off x="2421413" y="3613886"/>
            <a:ext cx="1120554" cy="112055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4763940" y="2927439"/>
            <a:ext cx="822601" cy="82260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74" name="椭圆 73"/>
          <p:cNvSpPr/>
          <p:nvPr/>
        </p:nvSpPr>
        <p:spPr>
          <a:xfrm>
            <a:off x="2394749" y="1500595"/>
            <a:ext cx="2568292" cy="256829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13500000" scaled="1"/>
            <a:tileRect/>
          </a:gradFill>
          <a:ln w="381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203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prstClr val="white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75" name="文本框 74"/>
          <p:cNvSpPr txBox="1"/>
          <p:nvPr/>
        </p:nvSpPr>
        <p:spPr>
          <a:xfrm>
            <a:off x="2817121" y="2021992"/>
            <a:ext cx="1723549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zh-CN" altLang="en-US" sz="6000" b="1" dirty="0">
                <a:solidFill>
                  <a:schemeClr val="accent1"/>
                </a:solidFill>
                <a:latin typeface="Arial"/>
                <a:ea typeface="微软雅黑"/>
                <a:sym typeface="Arial"/>
              </a:rPr>
              <a:t>目录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2505536" y="3049304"/>
            <a:ext cx="2346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rgbClr val="005973"/>
                </a:solidFill>
                <a:latin typeface="Arial"/>
                <a:ea typeface="微软雅黑"/>
                <a:cs typeface="Aharoni" panose="02010803020104030203" pitchFamily="2" charset="-79"/>
                <a:sym typeface="Arial"/>
              </a:rPr>
              <a:t>CONTENTS</a:t>
            </a:r>
          </a:p>
        </p:txBody>
      </p:sp>
      <p:sp>
        <p:nvSpPr>
          <p:cNvPr id="21" name="TextBox 4">
            <a:extLst>
              <a:ext uri="{FF2B5EF4-FFF2-40B4-BE49-F238E27FC236}">
                <a16:creationId xmlns="" xmlns:a16="http://schemas.microsoft.com/office/drawing/2014/main" id="{EB684C7E-20A7-9694-F2D4-694B922B40F4}"/>
              </a:ext>
            </a:extLst>
          </p:cNvPr>
          <p:cNvSpPr txBox="1"/>
          <p:nvPr/>
        </p:nvSpPr>
        <p:spPr>
          <a:xfrm>
            <a:off x="0" y="0"/>
            <a:ext cx="45365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1" dur="250" fill="hold"/>
                                        <p:tgtEl>
                                          <p:spTgt spid="74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3" dur="250" fill="hold"/>
                                        <p:tgtEl>
                                          <p:spTgt spid="74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decel="10000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20" dur="250" fill="hold"/>
                                        <p:tgtEl>
                                          <p:spTgt spid="7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decel="100000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22" dur="250" fill="hold"/>
                                        <p:tgtEl>
                                          <p:spTgt spid="75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decel="10000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29" dur="250" fill="hold"/>
                                        <p:tgtEl>
                                          <p:spTgt spid="76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decel="10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76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400"/>
                            </p:stCondLst>
                            <p:childTnLst>
                              <p:par>
                                <p:cTn id="6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2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2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2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7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16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2" grpId="0" animBg="1"/>
      <p:bldP spid="63" grpId="0"/>
      <p:bldP spid="64" grpId="0"/>
      <p:bldP spid="65" grpId="0"/>
      <p:bldP spid="67" grpId="0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4" grpId="1" animBg="1"/>
      <p:bldP spid="74" grpId="2" animBg="1"/>
      <p:bldP spid="75" grpId="0"/>
      <p:bldP spid="75" grpId="1"/>
      <p:bldP spid="75" grpId="2"/>
      <p:bldP spid="76" grpId="0"/>
      <p:bldP spid="76" grpId="1"/>
      <p:bldP spid="76" grpId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19"/>
          <p:cNvSpPr>
            <a:spLocks noEditPoints="1"/>
          </p:cNvSpPr>
          <p:nvPr/>
        </p:nvSpPr>
        <p:spPr bwMode="auto">
          <a:xfrm>
            <a:off x="7189825" y="4796791"/>
            <a:ext cx="304756" cy="237221"/>
          </a:xfrm>
          <a:custGeom>
            <a:avLst/>
            <a:gdLst>
              <a:gd name="T0" fmla="*/ 120 w 126"/>
              <a:gd name="T1" fmla="*/ 36 h 100"/>
              <a:gd name="T2" fmla="*/ 119 w 126"/>
              <a:gd name="T3" fmla="*/ 36 h 100"/>
              <a:gd name="T4" fmla="*/ 111 w 126"/>
              <a:gd name="T5" fmla="*/ 9 h 100"/>
              <a:gd name="T6" fmla="*/ 99 w 126"/>
              <a:gd name="T7" fmla="*/ 1 h 100"/>
              <a:gd name="T8" fmla="*/ 25 w 126"/>
              <a:gd name="T9" fmla="*/ 1 h 100"/>
              <a:gd name="T10" fmla="*/ 13 w 126"/>
              <a:gd name="T11" fmla="*/ 7 h 100"/>
              <a:gd name="T12" fmla="*/ 7 w 126"/>
              <a:gd name="T13" fmla="*/ 36 h 100"/>
              <a:gd name="T14" fmla="*/ 6 w 126"/>
              <a:gd name="T15" fmla="*/ 36 h 100"/>
              <a:gd name="T16" fmla="*/ 0 w 126"/>
              <a:gd name="T17" fmla="*/ 42 h 100"/>
              <a:gd name="T18" fmla="*/ 0 w 126"/>
              <a:gd name="T19" fmla="*/ 73 h 100"/>
              <a:gd name="T20" fmla="*/ 6 w 126"/>
              <a:gd name="T21" fmla="*/ 79 h 100"/>
              <a:gd name="T22" fmla="*/ 10 w 126"/>
              <a:gd name="T23" fmla="*/ 79 h 100"/>
              <a:gd name="T24" fmla="*/ 10 w 126"/>
              <a:gd name="T25" fmla="*/ 94 h 100"/>
              <a:gd name="T26" fmla="*/ 16 w 126"/>
              <a:gd name="T27" fmla="*/ 100 h 100"/>
              <a:gd name="T28" fmla="*/ 25 w 126"/>
              <a:gd name="T29" fmla="*/ 100 h 100"/>
              <a:gd name="T30" fmla="*/ 30 w 126"/>
              <a:gd name="T31" fmla="*/ 94 h 100"/>
              <a:gd name="T32" fmla="*/ 30 w 126"/>
              <a:gd name="T33" fmla="*/ 79 h 100"/>
              <a:gd name="T34" fmla="*/ 98 w 126"/>
              <a:gd name="T35" fmla="*/ 79 h 100"/>
              <a:gd name="T36" fmla="*/ 98 w 126"/>
              <a:gd name="T37" fmla="*/ 94 h 100"/>
              <a:gd name="T38" fmla="*/ 104 w 126"/>
              <a:gd name="T39" fmla="*/ 100 h 100"/>
              <a:gd name="T40" fmla="*/ 112 w 126"/>
              <a:gd name="T41" fmla="*/ 100 h 100"/>
              <a:gd name="T42" fmla="*/ 118 w 126"/>
              <a:gd name="T43" fmla="*/ 94 h 100"/>
              <a:gd name="T44" fmla="*/ 118 w 126"/>
              <a:gd name="T45" fmla="*/ 79 h 100"/>
              <a:gd name="T46" fmla="*/ 120 w 126"/>
              <a:gd name="T47" fmla="*/ 79 h 100"/>
              <a:gd name="T48" fmla="*/ 126 w 126"/>
              <a:gd name="T49" fmla="*/ 73 h 100"/>
              <a:gd name="T50" fmla="*/ 126 w 126"/>
              <a:gd name="T51" fmla="*/ 42 h 100"/>
              <a:gd name="T52" fmla="*/ 120 w 126"/>
              <a:gd name="T53" fmla="*/ 36 h 100"/>
              <a:gd name="T54" fmla="*/ 17 w 126"/>
              <a:gd name="T55" fmla="*/ 11 h 100"/>
              <a:gd name="T56" fmla="*/ 27 w 126"/>
              <a:gd name="T57" fmla="*/ 5 h 100"/>
              <a:gd name="T58" fmla="*/ 96 w 126"/>
              <a:gd name="T59" fmla="*/ 5 h 100"/>
              <a:gd name="T60" fmla="*/ 106 w 126"/>
              <a:gd name="T61" fmla="*/ 11 h 100"/>
              <a:gd name="T62" fmla="*/ 112 w 126"/>
              <a:gd name="T63" fmla="*/ 35 h 100"/>
              <a:gd name="T64" fmla="*/ 13 w 126"/>
              <a:gd name="T65" fmla="*/ 35 h 100"/>
              <a:gd name="T66" fmla="*/ 17 w 126"/>
              <a:gd name="T67" fmla="*/ 11 h 100"/>
              <a:gd name="T68" fmla="*/ 22 w 126"/>
              <a:gd name="T69" fmla="*/ 65 h 100"/>
              <a:gd name="T70" fmla="*/ 14 w 126"/>
              <a:gd name="T71" fmla="*/ 56 h 100"/>
              <a:gd name="T72" fmla="*/ 22 w 126"/>
              <a:gd name="T73" fmla="*/ 48 h 100"/>
              <a:gd name="T74" fmla="*/ 31 w 126"/>
              <a:gd name="T75" fmla="*/ 56 h 100"/>
              <a:gd name="T76" fmla="*/ 22 w 126"/>
              <a:gd name="T77" fmla="*/ 65 h 100"/>
              <a:gd name="T78" fmla="*/ 76 w 126"/>
              <a:gd name="T79" fmla="*/ 65 h 100"/>
              <a:gd name="T80" fmla="*/ 51 w 126"/>
              <a:gd name="T81" fmla="*/ 65 h 100"/>
              <a:gd name="T82" fmla="*/ 43 w 126"/>
              <a:gd name="T83" fmla="*/ 57 h 100"/>
              <a:gd name="T84" fmla="*/ 51 w 126"/>
              <a:gd name="T85" fmla="*/ 49 h 100"/>
              <a:gd name="T86" fmla="*/ 76 w 126"/>
              <a:gd name="T87" fmla="*/ 49 h 100"/>
              <a:gd name="T88" fmla="*/ 84 w 126"/>
              <a:gd name="T89" fmla="*/ 57 h 100"/>
              <a:gd name="T90" fmla="*/ 76 w 126"/>
              <a:gd name="T91" fmla="*/ 65 h 100"/>
              <a:gd name="T92" fmla="*/ 105 w 126"/>
              <a:gd name="T93" fmla="*/ 65 h 100"/>
              <a:gd name="T94" fmla="*/ 96 w 126"/>
              <a:gd name="T95" fmla="*/ 56 h 100"/>
              <a:gd name="T96" fmla="*/ 105 w 126"/>
              <a:gd name="T97" fmla="*/ 48 h 100"/>
              <a:gd name="T98" fmla="*/ 113 w 126"/>
              <a:gd name="T99" fmla="*/ 56 h 100"/>
              <a:gd name="T100" fmla="*/ 105 w 126"/>
              <a:gd name="T101" fmla="*/ 65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26" h="100">
                <a:moveTo>
                  <a:pt x="120" y="36"/>
                </a:moveTo>
                <a:cubicBezTo>
                  <a:pt x="119" y="36"/>
                  <a:pt x="119" y="36"/>
                  <a:pt x="119" y="36"/>
                </a:cubicBezTo>
                <a:cubicBezTo>
                  <a:pt x="119" y="36"/>
                  <a:pt x="112" y="10"/>
                  <a:pt x="111" y="9"/>
                </a:cubicBezTo>
                <a:cubicBezTo>
                  <a:pt x="106" y="0"/>
                  <a:pt x="99" y="1"/>
                  <a:pt x="99" y="1"/>
                </a:cubicBezTo>
                <a:cubicBezTo>
                  <a:pt x="25" y="1"/>
                  <a:pt x="25" y="1"/>
                  <a:pt x="25" y="1"/>
                </a:cubicBezTo>
                <a:cubicBezTo>
                  <a:pt x="16" y="1"/>
                  <a:pt x="13" y="7"/>
                  <a:pt x="13" y="7"/>
                </a:cubicBezTo>
                <a:cubicBezTo>
                  <a:pt x="7" y="36"/>
                  <a:pt x="7" y="36"/>
                  <a:pt x="7" y="36"/>
                </a:cubicBezTo>
                <a:cubicBezTo>
                  <a:pt x="6" y="36"/>
                  <a:pt x="6" y="36"/>
                  <a:pt x="6" y="36"/>
                </a:cubicBezTo>
                <a:cubicBezTo>
                  <a:pt x="3" y="36"/>
                  <a:pt x="0" y="39"/>
                  <a:pt x="0" y="42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7"/>
                  <a:pt x="3" y="79"/>
                  <a:pt x="6" y="79"/>
                </a:cubicBezTo>
                <a:cubicBezTo>
                  <a:pt x="10" y="79"/>
                  <a:pt x="10" y="79"/>
                  <a:pt x="10" y="79"/>
                </a:cubicBezTo>
                <a:cubicBezTo>
                  <a:pt x="10" y="94"/>
                  <a:pt x="10" y="94"/>
                  <a:pt x="10" y="94"/>
                </a:cubicBezTo>
                <a:cubicBezTo>
                  <a:pt x="10" y="97"/>
                  <a:pt x="13" y="100"/>
                  <a:pt x="16" y="100"/>
                </a:cubicBezTo>
                <a:cubicBezTo>
                  <a:pt x="25" y="100"/>
                  <a:pt x="25" y="100"/>
                  <a:pt x="25" y="100"/>
                </a:cubicBezTo>
                <a:cubicBezTo>
                  <a:pt x="28" y="100"/>
                  <a:pt x="30" y="97"/>
                  <a:pt x="30" y="94"/>
                </a:cubicBezTo>
                <a:cubicBezTo>
                  <a:pt x="30" y="79"/>
                  <a:pt x="30" y="79"/>
                  <a:pt x="30" y="79"/>
                </a:cubicBezTo>
                <a:cubicBezTo>
                  <a:pt x="98" y="79"/>
                  <a:pt x="98" y="79"/>
                  <a:pt x="98" y="79"/>
                </a:cubicBezTo>
                <a:cubicBezTo>
                  <a:pt x="98" y="94"/>
                  <a:pt x="98" y="94"/>
                  <a:pt x="98" y="94"/>
                </a:cubicBezTo>
                <a:cubicBezTo>
                  <a:pt x="98" y="97"/>
                  <a:pt x="100" y="100"/>
                  <a:pt x="104" y="100"/>
                </a:cubicBezTo>
                <a:cubicBezTo>
                  <a:pt x="112" y="100"/>
                  <a:pt x="112" y="100"/>
                  <a:pt x="112" y="100"/>
                </a:cubicBezTo>
                <a:cubicBezTo>
                  <a:pt x="115" y="100"/>
                  <a:pt x="118" y="97"/>
                  <a:pt x="118" y="94"/>
                </a:cubicBezTo>
                <a:cubicBezTo>
                  <a:pt x="118" y="79"/>
                  <a:pt x="118" y="79"/>
                  <a:pt x="118" y="79"/>
                </a:cubicBezTo>
                <a:cubicBezTo>
                  <a:pt x="120" y="79"/>
                  <a:pt x="120" y="79"/>
                  <a:pt x="120" y="79"/>
                </a:cubicBezTo>
                <a:cubicBezTo>
                  <a:pt x="123" y="79"/>
                  <a:pt x="126" y="77"/>
                  <a:pt x="126" y="73"/>
                </a:cubicBezTo>
                <a:cubicBezTo>
                  <a:pt x="126" y="42"/>
                  <a:pt x="126" y="42"/>
                  <a:pt x="126" y="42"/>
                </a:cubicBezTo>
                <a:cubicBezTo>
                  <a:pt x="126" y="39"/>
                  <a:pt x="123" y="36"/>
                  <a:pt x="120" y="36"/>
                </a:cubicBezTo>
                <a:close/>
                <a:moveTo>
                  <a:pt x="17" y="11"/>
                </a:moveTo>
                <a:cubicBezTo>
                  <a:pt x="17" y="11"/>
                  <a:pt x="19" y="5"/>
                  <a:pt x="27" y="5"/>
                </a:cubicBezTo>
                <a:cubicBezTo>
                  <a:pt x="96" y="5"/>
                  <a:pt x="96" y="5"/>
                  <a:pt x="96" y="5"/>
                </a:cubicBezTo>
                <a:cubicBezTo>
                  <a:pt x="96" y="5"/>
                  <a:pt x="102" y="4"/>
                  <a:pt x="106" y="11"/>
                </a:cubicBezTo>
                <a:cubicBezTo>
                  <a:pt x="106" y="11"/>
                  <a:pt x="112" y="35"/>
                  <a:pt x="112" y="35"/>
                </a:cubicBezTo>
                <a:cubicBezTo>
                  <a:pt x="13" y="35"/>
                  <a:pt x="13" y="35"/>
                  <a:pt x="13" y="35"/>
                </a:cubicBezTo>
                <a:lnTo>
                  <a:pt x="17" y="11"/>
                </a:lnTo>
                <a:close/>
                <a:moveTo>
                  <a:pt x="22" y="65"/>
                </a:moveTo>
                <a:cubicBezTo>
                  <a:pt x="18" y="65"/>
                  <a:pt x="14" y="61"/>
                  <a:pt x="14" y="56"/>
                </a:cubicBezTo>
                <a:cubicBezTo>
                  <a:pt x="14" y="52"/>
                  <a:pt x="18" y="48"/>
                  <a:pt x="22" y="48"/>
                </a:cubicBezTo>
                <a:cubicBezTo>
                  <a:pt x="27" y="48"/>
                  <a:pt x="31" y="52"/>
                  <a:pt x="31" y="56"/>
                </a:cubicBezTo>
                <a:cubicBezTo>
                  <a:pt x="31" y="61"/>
                  <a:pt x="27" y="65"/>
                  <a:pt x="22" y="65"/>
                </a:cubicBezTo>
                <a:close/>
                <a:moveTo>
                  <a:pt x="76" y="65"/>
                </a:moveTo>
                <a:cubicBezTo>
                  <a:pt x="51" y="65"/>
                  <a:pt x="51" y="65"/>
                  <a:pt x="51" y="65"/>
                </a:cubicBezTo>
                <a:cubicBezTo>
                  <a:pt x="46" y="65"/>
                  <a:pt x="43" y="61"/>
                  <a:pt x="43" y="57"/>
                </a:cubicBezTo>
                <a:cubicBezTo>
                  <a:pt x="43" y="53"/>
                  <a:pt x="46" y="49"/>
                  <a:pt x="51" y="49"/>
                </a:cubicBezTo>
                <a:cubicBezTo>
                  <a:pt x="76" y="49"/>
                  <a:pt x="76" y="49"/>
                  <a:pt x="76" y="49"/>
                </a:cubicBezTo>
                <a:cubicBezTo>
                  <a:pt x="80" y="49"/>
                  <a:pt x="84" y="53"/>
                  <a:pt x="84" y="57"/>
                </a:cubicBezTo>
                <a:cubicBezTo>
                  <a:pt x="84" y="61"/>
                  <a:pt x="80" y="65"/>
                  <a:pt x="76" y="65"/>
                </a:cubicBezTo>
                <a:close/>
                <a:moveTo>
                  <a:pt x="105" y="65"/>
                </a:moveTo>
                <a:cubicBezTo>
                  <a:pt x="100" y="65"/>
                  <a:pt x="96" y="61"/>
                  <a:pt x="96" y="56"/>
                </a:cubicBezTo>
                <a:cubicBezTo>
                  <a:pt x="96" y="52"/>
                  <a:pt x="100" y="48"/>
                  <a:pt x="105" y="48"/>
                </a:cubicBezTo>
                <a:cubicBezTo>
                  <a:pt x="109" y="48"/>
                  <a:pt x="113" y="52"/>
                  <a:pt x="113" y="56"/>
                </a:cubicBezTo>
                <a:cubicBezTo>
                  <a:pt x="113" y="61"/>
                  <a:pt x="109" y="65"/>
                  <a:pt x="105" y="6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888" tIns="60944" rIns="121888" bIns="60944" numCol="1" anchor="t" anchorCtr="0" compatLnSpc="1"/>
          <a:lstStyle/>
          <a:p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72" name="文本框 14"/>
          <p:cNvSpPr txBox="1"/>
          <p:nvPr/>
        </p:nvSpPr>
        <p:spPr>
          <a:xfrm>
            <a:off x="1998700" y="2222906"/>
            <a:ext cx="8017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accent2"/>
                </a:solidFill>
                <a:sym typeface="Arial"/>
              </a:rPr>
              <a:t>调用 </a:t>
            </a:r>
            <a:r>
              <a:rPr lang="en-US" altLang="zh-CN" dirty="0">
                <a:solidFill>
                  <a:schemeClr val="accent2"/>
                </a:solidFill>
                <a:sym typeface="Arial"/>
              </a:rPr>
              <a:t>HAL </a:t>
            </a:r>
            <a:r>
              <a:rPr lang="en-US" altLang="zh-CN" dirty="0" smtClean="0">
                <a:solidFill>
                  <a:schemeClr val="accent2"/>
                </a:solidFill>
                <a:sym typeface="Arial"/>
              </a:rPr>
              <a:t>Service </a:t>
            </a:r>
            <a:r>
              <a:rPr lang="zh-CN" altLang="en-US" dirty="0" smtClean="0">
                <a:solidFill>
                  <a:schemeClr val="accent2"/>
                </a:solidFill>
                <a:sym typeface="Arial"/>
              </a:rPr>
              <a:t>如何做权限管控</a:t>
            </a:r>
            <a:r>
              <a:rPr lang="en-US" altLang="zh-CN" dirty="0" smtClean="0">
                <a:solidFill>
                  <a:schemeClr val="accent2"/>
                </a:solidFill>
                <a:sym typeface="Arial"/>
              </a:rPr>
              <a:t>?</a:t>
            </a:r>
            <a:endParaRPr lang="zh-CN" altLang="en-US" dirty="0">
              <a:solidFill>
                <a:schemeClr val="accent2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73" name="矩形 38"/>
          <p:cNvSpPr/>
          <p:nvPr/>
        </p:nvSpPr>
        <p:spPr>
          <a:xfrm>
            <a:off x="1960227" y="3105217"/>
            <a:ext cx="8055476" cy="351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通过 </a:t>
            </a:r>
            <a:r>
              <a:rPr lang="en-US" altLang="zh-CN" sz="16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SELinux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 </a:t>
            </a: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进行管控。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Arial"/>
                <a:ea typeface="微软雅黑"/>
                <a:sym typeface="Arial"/>
              </a:rPr>
              <a:t>关键点回顾</a:t>
            </a:r>
            <a:endParaRPr lang="zh-CN" altLang="en-US" dirty="0"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835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19"/>
          <p:cNvSpPr>
            <a:spLocks noEditPoints="1"/>
          </p:cNvSpPr>
          <p:nvPr/>
        </p:nvSpPr>
        <p:spPr bwMode="auto">
          <a:xfrm>
            <a:off x="7189825" y="4796791"/>
            <a:ext cx="304756" cy="237221"/>
          </a:xfrm>
          <a:custGeom>
            <a:avLst/>
            <a:gdLst>
              <a:gd name="T0" fmla="*/ 120 w 126"/>
              <a:gd name="T1" fmla="*/ 36 h 100"/>
              <a:gd name="T2" fmla="*/ 119 w 126"/>
              <a:gd name="T3" fmla="*/ 36 h 100"/>
              <a:gd name="T4" fmla="*/ 111 w 126"/>
              <a:gd name="T5" fmla="*/ 9 h 100"/>
              <a:gd name="T6" fmla="*/ 99 w 126"/>
              <a:gd name="T7" fmla="*/ 1 h 100"/>
              <a:gd name="T8" fmla="*/ 25 w 126"/>
              <a:gd name="T9" fmla="*/ 1 h 100"/>
              <a:gd name="T10" fmla="*/ 13 w 126"/>
              <a:gd name="T11" fmla="*/ 7 h 100"/>
              <a:gd name="T12" fmla="*/ 7 w 126"/>
              <a:gd name="T13" fmla="*/ 36 h 100"/>
              <a:gd name="T14" fmla="*/ 6 w 126"/>
              <a:gd name="T15" fmla="*/ 36 h 100"/>
              <a:gd name="T16" fmla="*/ 0 w 126"/>
              <a:gd name="T17" fmla="*/ 42 h 100"/>
              <a:gd name="T18" fmla="*/ 0 w 126"/>
              <a:gd name="T19" fmla="*/ 73 h 100"/>
              <a:gd name="T20" fmla="*/ 6 w 126"/>
              <a:gd name="T21" fmla="*/ 79 h 100"/>
              <a:gd name="T22" fmla="*/ 10 w 126"/>
              <a:gd name="T23" fmla="*/ 79 h 100"/>
              <a:gd name="T24" fmla="*/ 10 w 126"/>
              <a:gd name="T25" fmla="*/ 94 h 100"/>
              <a:gd name="T26" fmla="*/ 16 w 126"/>
              <a:gd name="T27" fmla="*/ 100 h 100"/>
              <a:gd name="T28" fmla="*/ 25 w 126"/>
              <a:gd name="T29" fmla="*/ 100 h 100"/>
              <a:gd name="T30" fmla="*/ 30 w 126"/>
              <a:gd name="T31" fmla="*/ 94 h 100"/>
              <a:gd name="T32" fmla="*/ 30 w 126"/>
              <a:gd name="T33" fmla="*/ 79 h 100"/>
              <a:gd name="T34" fmla="*/ 98 w 126"/>
              <a:gd name="T35" fmla="*/ 79 h 100"/>
              <a:gd name="T36" fmla="*/ 98 w 126"/>
              <a:gd name="T37" fmla="*/ 94 h 100"/>
              <a:gd name="T38" fmla="*/ 104 w 126"/>
              <a:gd name="T39" fmla="*/ 100 h 100"/>
              <a:gd name="T40" fmla="*/ 112 w 126"/>
              <a:gd name="T41" fmla="*/ 100 h 100"/>
              <a:gd name="T42" fmla="*/ 118 w 126"/>
              <a:gd name="T43" fmla="*/ 94 h 100"/>
              <a:gd name="T44" fmla="*/ 118 w 126"/>
              <a:gd name="T45" fmla="*/ 79 h 100"/>
              <a:gd name="T46" fmla="*/ 120 w 126"/>
              <a:gd name="T47" fmla="*/ 79 h 100"/>
              <a:gd name="T48" fmla="*/ 126 w 126"/>
              <a:gd name="T49" fmla="*/ 73 h 100"/>
              <a:gd name="T50" fmla="*/ 126 w 126"/>
              <a:gd name="T51" fmla="*/ 42 h 100"/>
              <a:gd name="T52" fmla="*/ 120 w 126"/>
              <a:gd name="T53" fmla="*/ 36 h 100"/>
              <a:gd name="T54" fmla="*/ 17 w 126"/>
              <a:gd name="T55" fmla="*/ 11 h 100"/>
              <a:gd name="T56" fmla="*/ 27 w 126"/>
              <a:gd name="T57" fmla="*/ 5 h 100"/>
              <a:gd name="T58" fmla="*/ 96 w 126"/>
              <a:gd name="T59" fmla="*/ 5 h 100"/>
              <a:gd name="T60" fmla="*/ 106 w 126"/>
              <a:gd name="T61" fmla="*/ 11 h 100"/>
              <a:gd name="T62" fmla="*/ 112 w 126"/>
              <a:gd name="T63" fmla="*/ 35 h 100"/>
              <a:gd name="T64" fmla="*/ 13 w 126"/>
              <a:gd name="T65" fmla="*/ 35 h 100"/>
              <a:gd name="T66" fmla="*/ 17 w 126"/>
              <a:gd name="T67" fmla="*/ 11 h 100"/>
              <a:gd name="T68" fmla="*/ 22 w 126"/>
              <a:gd name="T69" fmla="*/ 65 h 100"/>
              <a:gd name="T70" fmla="*/ 14 w 126"/>
              <a:gd name="T71" fmla="*/ 56 h 100"/>
              <a:gd name="T72" fmla="*/ 22 w 126"/>
              <a:gd name="T73" fmla="*/ 48 h 100"/>
              <a:gd name="T74" fmla="*/ 31 w 126"/>
              <a:gd name="T75" fmla="*/ 56 h 100"/>
              <a:gd name="T76" fmla="*/ 22 w 126"/>
              <a:gd name="T77" fmla="*/ 65 h 100"/>
              <a:gd name="T78" fmla="*/ 76 w 126"/>
              <a:gd name="T79" fmla="*/ 65 h 100"/>
              <a:gd name="T80" fmla="*/ 51 w 126"/>
              <a:gd name="T81" fmla="*/ 65 h 100"/>
              <a:gd name="T82" fmla="*/ 43 w 126"/>
              <a:gd name="T83" fmla="*/ 57 h 100"/>
              <a:gd name="T84" fmla="*/ 51 w 126"/>
              <a:gd name="T85" fmla="*/ 49 h 100"/>
              <a:gd name="T86" fmla="*/ 76 w 126"/>
              <a:gd name="T87" fmla="*/ 49 h 100"/>
              <a:gd name="T88" fmla="*/ 84 w 126"/>
              <a:gd name="T89" fmla="*/ 57 h 100"/>
              <a:gd name="T90" fmla="*/ 76 w 126"/>
              <a:gd name="T91" fmla="*/ 65 h 100"/>
              <a:gd name="T92" fmla="*/ 105 w 126"/>
              <a:gd name="T93" fmla="*/ 65 h 100"/>
              <a:gd name="T94" fmla="*/ 96 w 126"/>
              <a:gd name="T95" fmla="*/ 56 h 100"/>
              <a:gd name="T96" fmla="*/ 105 w 126"/>
              <a:gd name="T97" fmla="*/ 48 h 100"/>
              <a:gd name="T98" fmla="*/ 113 w 126"/>
              <a:gd name="T99" fmla="*/ 56 h 100"/>
              <a:gd name="T100" fmla="*/ 105 w 126"/>
              <a:gd name="T101" fmla="*/ 65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26" h="100">
                <a:moveTo>
                  <a:pt x="120" y="36"/>
                </a:moveTo>
                <a:cubicBezTo>
                  <a:pt x="119" y="36"/>
                  <a:pt x="119" y="36"/>
                  <a:pt x="119" y="36"/>
                </a:cubicBezTo>
                <a:cubicBezTo>
                  <a:pt x="119" y="36"/>
                  <a:pt x="112" y="10"/>
                  <a:pt x="111" y="9"/>
                </a:cubicBezTo>
                <a:cubicBezTo>
                  <a:pt x="106" y="0"/>
                  <a:pt x="99" y="1"/>
                  <a:pt x="99" y="1"/>
                </a:cubicBezTo>
                <a:cubicBezTo>
                  <a:pt x="25" y="1"/>
                  <a:pt x="25" y="1"/>
                  <a:pt x="25" y="1"/>
                </a:cubicBezTo>
                <a:cubicBezTo>
                  <a:pt x="16" y="1"/>
                  <a:pt x="13" y="7"/>
                  <a:pt x="13" y="7"/>
                </a:cubicBezTo>
                <a:cubicBezTo>
                  <a:pt x="7" y="36"/>
                  <a:pt x="7" y="36"/>
                  <a:pt x="7" y="36"/>
                </a:cubicBezTo>
                <a:cubicBezTo>
                  <a:pt x="6" y="36"/>
                  <a:pt x="6" y="36"/>
                  <a:pt x="6" y="36"/>
                </a:cubicBezTo>
                <a:cubicBezTo>
                  <a:pt x="3" y="36"/>
                  <a:pt x="0" y="39"/>
                  <a:pt x="0" y="42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7"/>
                  <a:pt x="3" y="79"/>
                  <a:pt x="6" y="79"/>
                </a:cubicBezTo>
                <a:cubicBezTo>
                  <a:pt x="10" y="79"/>
                  <a:pt x="10" y="79"/>
                  <a:pt x="10" y="79"/>
                </a:cubicBezTo>
                <a:cubicBezTo>
                  <a:pt x="10" y="94"/>
                  <a:pt x="10" y="94"/>
                  <a:pt x="10" y="94"/>
                </a:cubicBezTo>
                <a:cubicBezTo>
                  <a:pt x="10" y="97"/>
                  <a:pt x="13" y="100"/>
                  <a:pt x="16" y="100"/>
                </a:cubicBezTo>
                <a:cubicBezTo>
                  <a:pt x="25" y="100"/>
                  <a:pt x="25" y="100"/>
                  <a:pt x="25" y="100"/>
                </a:cubicBezTo>
                <a:cubicBezTo>
                  <a:pt x="28" y="100"/>
                  <a:pt x="30" y="97"/>
                  <a:pt x="30" y="94"/>
                </a:cubicBezTo>
                <a:cubicBezTo>
                  <a:pt x="30" y="79"/>
                  <a:pt x="30" y="79"/>
                  <a:pt x="30" y="79"/>
                </a:cubicBezTo>
                <a:cubicBezTo>
                  <a:pt x="98" y="79"/>
                  <a:pt x="98" y="79"/>
                  <a:pt x="98" y="79"/>
                </a:cubicBezTo>
                <a:cubicBezTo>
                  <a:pt x="98" y="94"/>
                  <a:pt x="98" y="94"/>
                  <a:pt x="98" y="94"/>
                </a:cubicBezTo>
                <a:cubicBezTo>
                  <a:pt x="98" y="97"/>
                  <a:pt x="100" y="100"/>
                  <a:pt x="104" y="100"/>
                </a:cubicBezTo>
                <a:cubicBezTo>
                  <a:pt x="112" y="100"/>
                  <a:pt x="112" y="100"/>
                  <a:pt x="112" y="100"/>
                </a:cubicBezTo>
                <a:cubicBezTo>
                  <a:pt x="115" y="100"/>
                  <a:pt x="118" y="97"/>
                  <a:pt x="118" y="94"/>
                </a:cubicBezTo>
                <a:cubicBezTo>
                  <a:pt x="118" y="79"/>
                  <a:pt x="118" y="79"/>
                  <a:pt x="118" y="79"/>
                </a:cubicBezTo>
                <a:cubicBezTo>
                  <a:pt x="120" y="79"/>
                  <a:pt x="120" y="79"/>
                  <a:pt x="120" y="79"/>
                </a:cubicBezTo>
                <a:cubicBezTo>
                  <a:pt x="123" y="79"/>
                  <a:pt x="126" y="77"/>
                  <a:pt x="126" y="73"/>
                </a:cubicBezTo>
                <a:cubicBezTo>
                  <a:pt x="126" y="42"/>
                  <a:pt x="126" y="42"/>
                  <a:pt x="126" y="42"/>
                </a:cubicBezTo>
                <a:cubicBezTo>
                  <a:pt x="126" y="39"/>
                  <a:pt x="123" y="36"/>
                  <a:pt x="120" y="36"/>
                </a:cubicBezTo>
                <a:close/>
                <a:moveTo>
                  <a:pt x="17" y="11"/>
                </a:moveTo>
                <a:cubicBezTo>
                  <a:pt x="17" y="11"/>
                  <a:pt x="19" y="5"/>
                  <a:pt x="27" y="5"/>
                </a:cubicBezTo>
                <a:cubicBezTo>
                  <a:pt x="96" y="5"/>
                  <a:pt x="96" y="5"/>
                  <a:pt x="96" y="5"/>
                </a:cubicBezTo>
                <a:cubicBezTo>
                  <a:pt x="96" y="5"/>
                  <a:pt x="102" y="4"/>
                  <a:pt x="106" y="11"/>
                </a:cubicBezTo>
                <a:cubicBezTo>
                  <a:pt x="106" y="11"/>
                  <a:pt x="112" y="35"/>
                  <a:pt x="112" y="35"/>
                </a:cubicBezTo>
                <a:cubicBezTo>
                  <a:pt x="13" y="35"/>
                  <a:pt x="13" y="35"/>
                  <a:pt x="13" y="35"/>
                </a:cubicBezTo>
                <a:lnTo>
                  <a:pt x="17" y="11"/>
                </a:lnTo>
                <a:close/>
                <a:moveTo>
                  <a:pt x="22" y="65"/>
                </a:moveTo>
                <a:cubicBezTo>
                  <a:pt x="18" y="65"/>
                  <a:pt x="14" y="61"/>
                  <a:pt x="14" y="56"/>
                </a:cubicBezTo>
                <a:cubicBezTo>
                  <a:pt x="14" y="52"/>
                  <a:pt x="18" y="48"/>
                  <a:pt x="22" y="48"/>
                </a:cubicBezTo>
                <a:cubicBezTo>
                  <a:pt x="27" y="48"/>
                  <a:pt x="31" y="52"/>
                  <a:pt x="31" y="56"/>
                </a:cubicBezTo>
                <a:cubicBezTo>
                  <a:pt x="31" y="61"/>
                  <a:pt x="27" y="65"/>
                  <a:pt x="22" y="65"/>
                </a:cubicBezTo>
                <a:close/>
                <a:moveTo>
                  <a:pt x="76" y="65"/>
                </a:moveTo>
                <a:cubicBezTo>
                  <a:pt x="51" y="65"/>
                  <a:pt x="51" y="65"/>
                  <a:pt x="51" y="65"/>
                </a:cubicBezTo>
                <a:cubicBezTo>
                  <a:pt x="46" y="65"/>
                  <a:pt x="43" y="61"/>
                  <a:pt x="43" y="57"/>
                </a:cubicBezTo>
                <a:cubicBezTo>
                  <a:pt x="43" y="53"/>
                  <a:pt x="46" y="49"/>
                  <a:pt x="51" y="49"/>
                </a:cubicBezTo>
                <a:cubicBezTo>
                  <a:pt x="76" y="49"/>
                  <a:pt x="76" y="49"/>
                  <a:pt x="76" y="49"/>
                </a:cubicBezTo>
                <a:cubicBezTo>
                  <a:pt x="80" y="49"/>
                  <a:pt x="84" y="53"/>
                  <a:pt x="84" y="57"/>
                </a:cubicBezTo>
                <a:cubicBezTo>
                  <a:pt x="84" y="61"/>
                  <a:pt x="80" y="65"/>
                  <a:pt x="76" y="65"/>
                </a:cubicBezTo>
                <a:close/>
                <a:moveTo>
                  <a:pt x="105" y="65"/>
                </a:moveTo>
                <a:cubicBezTo>
                  <a:pt x="100" y="65"/>
                  <a:pt x="96" y="61"/>
                  <a:pt x="96" y="56"/>
                </a:cubicBezTo>
                <a:cubicBezTo>
                  <a:pt x="96" y="52"/>
                  <a:pt x="100" y="48"/>
                  <a:pt x="105" y="48"/>
                </a:cubicBezTo>
                <a:cubicBezTo>
                  <a:pt x="109" y="48"/>
                  <a:pt x="113" y="52"/>
                  <a:pt x="113" y="56"/>
                </a:cubicBezTo>
                <a:cubicBezTo>
                  <a:pt x="113" y="61"/>
                  <a:pt x="109" y="65"/>
                  <a:pt x="105" y="6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888" tIns="60944" rIns="121888" bIns="60944" numCol="1" anchor="t" anchorCtr="0" compatLnSpc="1"/>
          <a:lstStyle/>
          <a:p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72" name="文本框 14"/>
          <p:cNvSpPr txBox="1"/>
          <p:nvPr/>
        </p:nvSpPr>
        <p:spPr>
          <a:xfrm>
            <a:off x="1998700" y="2222906"/>
            <a:ext cx="8017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solidFill>
                  <a:schemeClr val="accent2"/>
                </a:solidFill>
                <a:sym typeface="Arial"/>
              </a:rPr>
              <a:t>VibratorService</a:t>
            </a:r>
            <a:r>
              <a:rPr lang="en-US" altLang="zh-CN" dirty="0" smtClean="0">
                <a:solidFill>
                  <a:schemeClr val="accent2"/>
                </a:solidFill>
                <a:sym typeface="Arial"/>
              </a:rPr>
              <a:t> </a:t>
            </a:r>
            <a:r>
              <a:rPr lang="zh-CN" altLang="en-US" dirty="0" smtClean="0">
                <a:solidFill>
                  <a:schemeClr val="accent2"/>
                </a:solidFill>
                <a:sym typeface="Arial"/>
              </a:rPr>
              <a:t>调用 </a:t>
            </a:r>
            <a:r>
              <a:rPr lang="en-US" altLang="zh-CN" dirty="0">
                <a:solidFill>
                  <a:schemeClr val="accent2"/>
                </a:solidFill>
                <a:sym typeface="Arial"/>
              </a:rPr>
              <a:t>HAL </a:t>
            </a:r>
            <a:r>
              <a:rPr lang="zh-CN" altLang="en-US" dirty="0">
                <a:solidFill>
                  <a:schemeClr val="accent2"/>
                </a:solidFill>
                <a:sym typeface="Arial"/>
              </a:rPr>
              <a:t>接口时权限是什么</a:t>
            </a:r>
            <a:r>
              <a:rPr lang="en-US" altLang="zh-CN" dirty="0">
                <a:solidFill>
                  <a:schemeClr val="accent2"/>
                </a:solidFill>
                <a:sym typeface="Arial"/>
              </a:rPr>
              <a:t>?</a:t>
            </a:r>
            <a:endParaRPr lang="zh-CN" altLang="en-US" dirty="0">
              <a:solidFill>
                <a:schemeClr val="accent2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73" name="矩形 38"/>
          <p:cNvSpPr/>
          <p:nvPr/>
        </p:nvSpPr>
        <p:spPr>
          <a:xfrm>
            <a:off x="1960227" y="3105217"/>
            <a:ext cx="8055476" cy="934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当 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App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的调用到达 </a:t>
            </a:r>
            <a:r>
              <a:rPr lang="en-US" altLang="zh-CN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VibratorService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时，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 </a:t>
            </a:r>
            <a:r>
              <a:rPr lang="en-US" altLang="zh-CN" sz="16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VibratorService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会调用 </a:t>
            </a:r>
            <a:r>
              <a:rPr lang="en-US" altLang="zh-CN" sz="16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Binder.clearCallingIdentity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()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和 </a:t>
            </a:r>
            <a:r>
              <a:rPr lang="en-US" altLang="zh-CN" sz="16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Binder.restoreCallingIdentity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(</a:t>
            </a:r>
            <a:r>
              <a:rPr lang="en-US" altLang="zh-CN" sz="16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ident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)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方法来做身份信息替换，此时 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IPC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继续向下调用时的身份信息就会变成是 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Framework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，也就是 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system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。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Arial"/>
                <a:ea typeface="微软雅黑"/>
                <a:sym typeface="Arial"/>
              </a:rPr>
              <a:t>关键点回顾</a:t>
            </a:r>
            <a:endParaRPr lang="zh-CN" altLang="en-US" dirty="0">
              <a:latin typeface="Arial"/>
              <a:ea typeface="微软雅黑"/>
              <a:sym typeface="Arial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8700" y="4289660"/>
            <a:ext cx="4972050" cy="25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60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19"/>
          <p:cNvSpPr>
            <a:spLocks noEditPoints="1"/>
          </p:cNvSpPr>
          <p:nvPr/>
        </p:nvSpPr>
        <p:spPr bwMode="auto">
          <a:xfrm>
            <a:off x="7189825" y="4796791"/>
            <a:ext cx="304756" cy="237221"/>
          </a:xfrm>
          <a:custGeom>
            <a:avLst/>
            <a:gdLst>
              <a:gd name="T0" fmla="*/ 120 w 126"/>
              <a:gd name="T1" fmla="*/ 36 h 100"/>
              <a:gd name="T2" fmla="*/ 119 w 126"/>
              <a:gd name="T3" fmla="*/ 36 h 100"/>
              <a:gd name="T4" fmla="*/ 111 w 126"/>
              <a:gd name="T5" fmla="*/ 9 h 100"/>
              <a:gd name="T6" fmla="*/ 99 w 126"/>
              <a:gd name="T7" fmla="*/ 1 h 100"/>
              <a:gd name="T8" fmla="*/ 25 w 126"/>
              <a:gd name="T9" fmla="*/ 1 h 100"/>
              <a:gd name="T10" fmla="*/ 13 w 126"/>
              <a:gd name="T11" fmla="*/ 7 h 100"/>
              <a:gd name="T12" fmla="*/ 7 w 126"/>
              <a:gd name="T13" fmla="*/ 36 h 100"/>
              <a:gd name="T14" fmla="*/ 6 w 126"/>
              <a:gd name="T15" fmla="*/ 36 h 100"/>
              <a:gd name="T16" fmla="*/ 0 w 126"/>
              <a:gd name="T17" fmla="*/ 42 h 100"/>
              <a:gd name="T18" fmla="*/ 0 w 126"/>
              <a:gd name="T19" fmla="*/ 73 h 100"/>
              <a:gd name="T20" fmla="*/ 6 w 126"/>
              <a:gd name="T21" fmla="*/ 79 h 100"/>
              <a:gd name="T22" fmla="*/ 10 w 126"/>
              <a:gd name="T23" fmla="*/ 79 h 100"/>
              <a:gd name="T24" fmla="*/ 10 w 126"/>
              <a:gd name="T25" fmla="*/ 94 h 100"/>
              <a:gd name="T26" fmla="*/ 16 w 126"/>
              <a:gd name="T27" fmla="*/ 100 h 100"/>
              <a:gd name="T28" fmla="*/ 25 w 126"/>
              <a:gd name="T29" fmla="*/ 100 h 100"/>
              <a:gd name="T30" fmla="*/ 30 w 126"/>
              <a:gd name="T31" fmla="*/ 94 h 100"/>
              <a:gd name="T32" fmla="*/ 30 w 126"/>
              <a:gd name="T33" fmla="*/ 79 h 100"/>
              <a:gd name="T34" fmla="*/ 98 w 126"/>
              <a:gd name="T35" fmla="*/ 79 h 100"/>
              <a:gd name="T36" fmla="*/ 98 w 126"/>
              <a:gd name="T37" fmla="*/ 94 h 100"/>
              <a:gd name="T38" fmla="*/ 104 w 126"/>
              <a:gd name="T39" fmla="*/ 100 h 100"/>
              <a:gd name="T40" fmla="*/ 112 w 126"/>
              <a:gd name="T41" fmla="*/ 100 h 100"/>
              <a:gd name="T42" fmla="*/ 118 w 126"/>
              <a:gd name="T43" fmla="*/ 94 h 100"/>
              <a:gd name="T44" fmla="*/ 118 w 126"/>
              <a:gd name="T45" fmla="*/ 79 h 100"/>
              <a:gd name="T46" fmla="*/ 120 w 126"/>
              <a:gd name="T47" fmla="*/ 79 h 100"/>
              <a:gd name="T48" fmla="*/ 126 w 126"/>
              <a:gd name="T49" fmla="*/ 73 h 100"/>
              <a:gd name="T50" fmla="*/ 126 w 126"/>
              <a:gd name="T51" fmla="*/ 42 h 100"/>
              <a:gd name="T52" fmla="*/ 120 w 126"/>
              <a:gd name="T53" fmla="*/ 36 h 100"/>
              <a:gd name="T54" fmla="*/ 17 w 126"/>
              <a:gd name="T55" fmla="*/ 11 h 100"/>
              <a:gd name="T56" fmla="*/ 27 w 126"/>
              <a:gd name="T57" fmla="*/ 5 h 100"/>
              <a:gd name="T58" fmla="*/ 96 w 126"/>
              <a:gd name="T59" fmla="*/ 5 h 100"/>
              <a:gd name="T60" fmla="*/ 106 w 126"/>
              <a:gd name="T61" fmla="*/ 11 h 100"/>
              <a:gd name="T62" fmla="*/ 112 w 126"/>
              <a:gd name="T63" fmla="*/ 35 h 100"/>
              <a:gd name="T64" fmla="*/ 13 w 126"/>
              <a:gd name="T65" fmla="*/ 35 h 100"/>
              <a:gd name="T66" fmla="*/ 17 w 126"/>
              <a:gd name="T67" fmla="*/ 11 h 100"/>
              <a:gd name="T68" fmla="*/ 22 w 126"/>
              <a:gd name="T69" fmla="*/ 65 h 100"/>
              <a:gd name="T70" fmla="*/ 14 w 126"/>
              <a:gd name="T71" fmla="*/ 56 h 100"/>
              <a:gd name="T72" fmla="*/ 22 w 126"/>
              <a:gd name="T73" fmla="*/ 48 h 100"/>
              <a:gd name="T74" fmla="*/ 31 w 126"/>
              <a:gd name="T75" fmla="*/ 56 h 100"/>
              <a:gd name="T76" fmla="*/ 22 w 126"/>
              <a:gd name="T77" fmla="*/ 65 h 100"/>
              <a:gd name="T78" fmla="*/ 76 w 126"/>
              <a:gd name="T79" fmla="*/ 65 h 100"/>
              <a:gd name="T80" fmla="*/ 51 w 126"/>
              <a:gd name="T81" fmla="*/ 65 h 100"/>
              <a:gd name="T82" fmla="*/ 43 w 126"/>
              <a:gd name="T83" fmla="*/ 57 h 100"/>
              <a:gd name="T84" fmla="*/ 51 w 126"/>
              <a:gd name="T85" fmla="*/ 49 h 100"/>
              <a:gd name="T86" fmla="*/ 76 w 126"/>
              <a:gd name="T87" fmla="*/ 49 h 100"/>
              <a:gd name="T88" fmla="*/ 84 w 126"/>
              <a:gd name="T89" fmla="*/ 57 h 100"/>
              <a:gd name="T90" fmla="*/ 76 w 126"/>
              <a:gd name="T91" fmla="*/ 65 h 100"/>
              <a:gd name="T92" fmla="*/ 105 w 126"/>
              <a:gd name="T93" fmla="*/ 65 h 100"/>
              <a:gd name="T94" fmla="*/ 96 w 126"/>
              <a:gd name="T95" fmla="*/ 56 h 100"/>
              <a:gd name="T96" fmla="*/ 105 w 126"/>
              <a:gd name="T97" fmla="*/ 48 h 100"/>
              <a:gd name="T98" fmla="*/ 113 w 126"/>
              <a:gd name="T99" fmla="*/ 56 h 100"/>
              <a:gd name="T100" fmla="*/ 105 w 126"/>
              <a:gd name="T101" fmla="*/ 65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26" h="100">
                <a:moveTo>
                  <a:pt x="120" y="36"/>
                </a:moveTo>
                <a:cubicBezTo>
                  <a:pt x="119" y="36"/>
                  <a:pt x="119" y="36"/>
                  <a:pt x="119" y="36"/>
                </a:cubicBezTo>
                <a:cubicBezTo>
                  <a:pt x="119" y="36"/>
                  <a:pt x="112" y="10"/>
                  <a:pt x="111" y="9"/>
                </a:cubicBezTo>
                <a:cubicBezTo>
                  <a:pt x="106" y="0"/>
                  <a:pt x="99" y="1"/>
                  <a:pt x="99" y="1"/>
                </a:cubicBezTo>
                <a:cubicBezTo>
                  <a:pt x="25" y="1"/>
                  <a:pt x="25" y="1"/>
                  <a:pt x="25" y="1"/>
                </a:cubicBezTo>
                <a:cubicBezTo>
                  <a:pt x="16" y="1"/>
                  <a:pt x="13" y="7"/>
                  <a:pt x="13" y="7"/>
                </a:cubicBezTo>
                <a:cubicBezTo>
                  <a:pt x="7" y="36"/>
                  <a:pt x="7" y="36"/>
                  <a:pt x="7" y="36"/>
                </a:cubicBezTo>
                <a:cubicBezTo>
                  <a:pt x="6" y="36"/>
                  <a:pt x="6" y="36"/>
                  <a:pt x="6" y="36"/>
                </a:cubicBezTo>
                <a:cubicBezTo>
                  <a:pt x="3" y="36"/>
                  <a:pt x="0" y="39"/>
                  <a:pt x="0" y="42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7"/>
                  <a:pt x="3" y="79"/>
                  <a:pt x="6" y="79"/>
                </a:cubicBezTo>
                <a:cubicBezTo>
                  <a:pt x="10" y="79"/>
                  <a:pt x="10" y="79"/>
                  <a:pt x="10" y="79"/>
                </a:cubicBezTo>
                <a:cubicBezTo>
                  <a:pt x="10" y="94"/>
                  <a:pt x="10" y="94"/>
                  <a:pt x="10" y="94"/>
                </a:cubicBezTo>
                <a:cubicBezTo>
                  <a:pt x="10" y="97"/>
                  <a:pt x="13" y="100"/>
                  <a:pt x="16" y="100"/>
                </a:cubicBezTo>
                <a:cubicBezTo>
                  <a:pt x="25" y="100"/>
                  <a:pt x="25" y="100"/>
                  <a:pt x="25" y="100"/>
                </a:cubicBezTo>
                <a:cubicBezTo>
                  <a:pt x="28" y="100"/>
                  <a:pt x="30" y="97"/>
                  <a:pt x="30" y="94"/>
                </a:cubicBezTo>
                <a:cubicBezTo>
                  <a:pt x="30" y="79"/>
                  <a:pt x="30" y="79"/>
                  <a:pt x="30" y="79"/>
                </a:cubicBezTo>
                <a:cubicBezTo>
                  <a:pt x="98" y="79"/>
                  <a:pt x="98" y="79"/>
                  <a:pt x="98" y="79"/>
                </a:cubicBezTo>
                <a:cubicBezTo>
                  <a:pt x="98" y="94"/>
                  <a:pt x="98" y="94"/>
                  <a:pt x="98" y="94"/>
                </a:cubicBezTo>
                <a:cubicBezTo>
                  <a:pt x="98" y="97"/>
                  <a:pt x="100" y="100"/>
                  <a:pt x="104" y="100"/>
                </a:cubicBezTo>
                <a:cubicBezTo>
                  <a:pt x="112" y="100"/>
                  <a:pt x="112" y="100"/>
                  <a:pt x="112" y="100"/>
                </a:cubicBezTo>
                <a:cubicBezTo>
                  <a:pt x="115" y="100"/>
                  <a:pt x="118" y="97"/>
                  <a:pt x="118" y="94"/>
                </a:cubicBezTo>
                <a:cubicBezTo>
                  <a:pt x="118" y="79"/>
                  <a:pt x="118" y="79"/>
                  <a:pt x="118" y="79"/>
                </a:cubicBezTo>
                <a:cubicBezTo>
                  <a:pt x="120" y="79"/>
                  <a:pt x="120" y="79"/>
                  <a:pt x="120" y="79"/>
                </a:cubicBezTo>
                <a:cubicBezTo>
                  <a:pt x="123" y="79"/>
                  <a:pt x="126" y="77"/>
                  <a:pt x="126" y="73"/>
                </a:cubicBezTo>
                <a:cubicBezTo>
                  <a:pt x="126" y="42"/>
                  <a:pt x="126" y="42"/>
                  <a:pt x="126" y="42"/>
                </a:cubicBezTo>
                <a:cubicBezTo>
                  <a:pt x="126" y="39"/>
                  <a:pt x="123" y="36"/>
                  <a:pt x="120" y="36"/>
                </a:cubicBezTo>
                <a:close/>
                <a:moveTo>
                  <a:pt x="17" y="11"/>
                </a:moveTo>
                <a:cubicBezTo>
                  <a:pt x="17" y="11"/>
                  <a:pt x="19" y="5"/>
                  <a:pt x="27" y="5"/>
                </a:cubicBezTo>
                <a:cubicBezTo>
                  <a:pt x="96" y="5"/>
                  <a:pt x="96" y="5"/>
                  <a:pt x="96" y="5"/>
                </a:cubicBezTo>
                <a:cubicBezTo>
                  <a:pt x="96" y="5"/>
                  <a:pt x="102" y="4"/>
                  <a:pt x="106" y="11"/>
                </a:cubicBezTo>
                <a:cubicBezTo>
                  <a:pt x="106" y="11"/>
                  <a:pt x="112" y="35"/>
                  <a:pt x="112" y="35"/>
                </a:cubicBezTo>
                <a:cubicBezTo>
                  <a:pt x="13" y="35"/>
                  <a:pt x="13" y="35"/>
                  <a:pt x="13" y="35"/>
                </a:cubicBezTo>
                <a:lnTo>
                  <a:pt x="17" y="11"/>
                </a:lnTo>
                <a:close/>
                <a:moveTo>
                  <a:pt x="22" y="65"/>
                </a:moveTo>
                <a:cubicBezTo>
                  <a:pt x="18" y="65"/>
                  <a:pt x="14" y="61"/>
                  <a:pt x="14" y="56"/>
                </a:cubicBezTo>
                <a:cubicBezTo>
                  <a:pt x="14" y="52"/>
                  <a:pt x="18" y="48"/>
                  <a:pt x="22" y="48"/>
                </a:cubicBezTo>
                <a:cubicBezTo>
                  <a:pt x="27" y="48"/>
                  <a:pt x="31" y="52"/>
                  <a:pt x="31" y="56"/>
                </a:cubicBezTo>
                <a:cubicBezTo>
                  <a:pt x="31" y="61"/>
                  <a:pt x="27" y="65"/>
                  <a:pt x="22" y="65"/>
                </a:cubicBezTo>
                <a:close/>
                <a:moveTo>
                  <a:pt x="76" y="65"/>
                </a:moveTo>
                <a:cubicBezTo>
                  <a:pt x="51" y="65"/>
                  <a:pt x="51" y="65"/>
                  <a:pt x="51" y="65"/>
                </a:cubicBezTo>
                <a:cubicBezTo>
                  <a:pt x="46" y="65"/>
                  <a:pt x="43" y="61"/>
                  <a:pt x="43" y="57"/>
                </a:cubicBezTo>
                <a:cubicBezTo>
                  <a:pt x="43" y="53"/>
                  <a:pt x="46" y="49"/>
                  <a:pt x="51" y="49"/>
                </a:cubicBezTo>
                <a:cubicBezTo>
                  <a:pt x="76" y="49"/>
                  <a:pt x="76" y="49"/>
                  <a:pt x="76" y="49"/>
                </a:cubicBezTo>
                <a:cubicBezTo>
                  <a:pt x="80" y="49"/>
                  <a:pt x="84" y="53"/>
                  <a:pt x="84" y="57"/>
                </a:cubicBezTo>
                <a:cubicBezTo>
                  <a:pt x="84" y="61"/>
                  <a:pt x="80" y="65"/>
                  <a:pt x="76" y="65"/>
                </a:cubicBezTo>
                <a:close/>
                <a:moveTo>
                  <a:pt x="105" y="65"/>
                </a:moveTo>
                <a:cubicBezTo>
                  <a:pt x="100" y="65"/>
                  <a:pt x="96" y="61"/>
                  <a:pt x="96" y="56"/>
                </a:cubicBezTo>
                <a:cubicBezTo>
                  <a:pt x="96" y="52"/>
                  <a:pt x="100" y="48"/>
                  <a:pt x="105" y="48"/>
                </a:cubicBezTo>
                <a:cubicBezTo>
                  <a:pt x="109" y="48"/>
                  <a:pt x="113" y="52"/>
                  <a:pt x="113" y="56"/>
                </a:cubicBezTo>
                <a:cubicBezTo>
                  <a:pt x="113" y="61"/>
                  <a:pt x="109" y="65"/>
                  <a:pt x="105" y="6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888" tIns="60944" rIns="121888" bIns="60944" numCol="1" anchor="t" anchorCtr="0" compatLnSpc="1"/>
          <a:lstStyle/>
          <a:p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72" name="文本框 14"/>
          <p:cNvSpPr txBox="1"/>
          <p:nvPr/>
        </p:nvSpPr>
        <p:spPr>
          <a:xfrm>
            <a:off x="1998700" y="2222906"/>
            <a:ext cx="8017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accent2"/>
                </a:solidFill>
                <a:sym typeface="Arial"/>
              </a:rPr>
              <a:t>内核设备如何做权限管控</a:t>
            </a:r>
            <a:r>
              <a:rPr lang="en-US" altLang="zh-CN" dirty="0">
                <a:solidFill>
                  <a:schemeClr val="accent2"/>
                </a:solidFill>
                <a:sym typeface="Arial"/>
              </a:rPr>
              <a:t>?</a:t>
            </a:r>
            <a:endParaRPr lang="zh-CN" altLang="en-US" dirty="0">
              <a:solidFill>
                <a:schemeClr val="accent2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73" name="矩形 38"/>
          <p:cNvSpPr/>
          <p:nvPr/>
        </p:nvSpPr>
        <p:spPr>
          <a:xfrm>
            <a:off x="1960227" y="3105217"/>
            <a:ext cx="8055476" cy="653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内核驱动一般会将设备映射为状态描述文件，通过观察设备文件树可以看到只有 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system </a:t>
            </a: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或 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root </a:t>
            </a: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才能读写这些设备。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Arial"/>
                <a:ea typeface="微软雅黑"/>
                <a:sym typeface="Arial"/>
              </a:rPr>
              <a:t>关键点回顾</a:t>
            </a:r>
            <a:endParaRPr lang="zh-CN" altLang="en-US" dirty="0">
              <a:latin typeface="Arial"/>
              <a:ea typeface="微软雅黑"/>
              <a:sym typeface="Arial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8700" y="3911956"/>
            <a:ext cx="6467475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94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19"/>
          <p:cNvSpPr>
            <a:spLocks noEditPoints="1"/>
          </p:cNvSpPr>
          <p:nvPr/>
        </p:nvSpPr>
        <p:spPr bwMode="auto">
          <a:xfrm>
            <a:off x="7189825" y="4796791"/>
            <a:ext cx="304756" cy="237221"/>
          </a:xfrm>
          <a:custGeom>
            <a:avLst/>
            <a:gdLst>
              <a:gd name="T0" fmla="*/ 120 w 126"/>
              <a:gd name="T1" fmla="*/ 36 h 100"/>
              <a:gd name="T2" fmla="*/ 119 w 126"/>
              <a:gd name="T3" fmla="*/ 36 h 100"/>
              <a:gd name="T4" fmla="*/ 111 w 126"/>
              <a:gd name="T5" fmla="*/ 9 h 100"/>
              <a:gd name="T6" fmla="*/ 99 w 126"/>
              <a:gd name="T7" fmla="*/ 1 h 100"/>
              <a:gd name="T8" fmla="*/ 25 w 126"/>
              <a:gd name="T9" fmla="*/ 1 h 100"/>
              <a:gd name="T10" fmla="*/ 13 w 126"/>
              <a:gd name="T11" fmla="*/ 7 h 100"/>
              <a:gd name="T12" fmla="*/ 7 w 126"/>
              <a:gd name="T13" fmla="*/ 36 h 100"/>
              <a:gd name="T14" fmla="*/ 6 w 126"/>
              <a:gd name="T15" fmla="*/ 36 h 100"/>
              <a:gd name="T16" fmla="*/ 0 w 126"/>
              <a:gd name="T17" fmla="*/ 42 h 100"/>
              <a:gd name="T18" fmla="*/ 0 w 126"/>
              <a:gd name="T19" fmla="*/ 73 h 100"/>
              <a:gd name="T20" fmla="*/ 6 w 126"/>
              <a:gd name="T21" fmla="*/ 79 h 100"/>
              <a:gd name="T22" fmla="*/ 10 w 126"/>
              <a:gd name="T23" fmla="*/ 79 h 100"/>
              <a:gd name="T24" fmla="*/ 10 w 126"/>
              <a:gd name="T25" fmla="*/ 94 h 100"/>
              <a:gd name="T26" fmla="*/ 16 w 126"/>
              <a:gd name="T27" fmla="*/ 100 h 100"/>
              <a:gd name="T28" fmla="*/ 25 w 126"/>
              <a:gd name="T29" fmla="*/ 100 h 100"/>
              <a:gd name="T30" fmla="*/ 30 w 126"/>
              <a:gd name="T31" fmla="*/ 94 h 100"/>
              <a:gd name="T32" fmla="*/ 30 w 126"/>
              <a:gd name="T33" fmla="*/ 79 h 100"/>
              <a:gd name="T34" fmla="*/ 98 w 126"/>
              <a:gd name="T35" fmla="*/ 79 h 100"/>
              <a:gd name="T36" fmla="*/ 98 w 126"/>
              <a:gd name="T37" fmla="*/ 94 h 100"/>
              <a:gd name="T38" fmla="*/ 104 w 126"/>
              <a:gd name="T39" fmla="*/ 100 h 100"/>
              <a:gd name="T40" fmla="*/ 112 w 126"/>
              <a:gd name="T41" fmla="*/ 100 h 100"/>
              <a:gd name="T42" fmla="*/ 118 w 126"/>
              <a:gd name="T43" fmla="*/ 94 h 100"/>
              <a:gd name="T44" fmla="*/ 118 w 126"/>
              <a:gd name="T45" fmla="*/ 79 h 100"/>
              <a:gd name="T46" fmla="*/ 120 w 126"/>
              <a:gd name="T47" fmla="*/ 79 h 100"/>
              <a:gd name="T48" fmla="*/ 126 w 126"/>
              <a:gd name="T49" fmla="*/ 73 h 100"/>
              <a:gd name="T50" fmla="*/ 126 w 126"/>
              <a:gd name="T51" fmla="*/ 42 h 100"/>
              <a:gd name="T52" fmla="*/ 120 w 126"/>
              <a:gd name="T53" fmla="*/ 36 h 100"/>
              <a:gd name="T54" fmla="*/ 17 w 126"/>
              <a:gd name="T55" fmla="*/ 11 h 100"/>
              <a:gd name="T56" fmla="*/ 27 w 126"/>
              <a:gd name="T57" fmla="*/ 5 h 100"/>
              <a:gd name="T58" fmla="*/ 96 w 126"/>
              <a:gd name="T59" fmla="*/ 5 h 100"/>
              <a:gd name="T60" fmla="*/ 106 w 126"/>
              <a:gd name="T61" fmla="*/ 11 h 100"/>
              <a:gd name="T62" fmla="*/ 112 w 126"/>
              <a:gd name="T63" fmla="*/ 35 h 100"/>
              <a:gd name="T64" fmla="*/ 13 w 126"/>
              <a:gd name="T65" fmla="*/ 35 h 100"/>
              <a:gd name="T66" fmla="*/ 17 w 126"/>
              <a:gd name="T67" fmla="*/ 11 h 100"/>
              <a:gd name="T68" fmla="*/ 22 w 126"/>
              <a:gd name="T69" fmla="*/ 65 h 100"/>
              <a:gd name="T70" fmla="*/ 14 w 126"/>
              <a:gd name="T71" fmla="*/ 56 h 100"/>
              <a:gd name="T72" fmla="*/ 22 w 126"/>
              <a:gd name="T73" fmla="*/ 48 h 100"/>
              <a:gd name="T74" fmla="*/ 31 w 126"/>
              <a:gd name="T75" fmla="*/ 56 h 100"/>
              <a:gd name="T76" fmla="*/ 22 w 126"/>
              <a:gd name="T77" fmla="*/ 65 h 100"/>
              <a:gd name="T78" fmla="*/ 76 w 126"/>
              <a:gd name="T79" fmla="*/ 65 h 100"/>
              <a:gd name="T80" fmla="*/ 51 w 126"/>
              <a:gd name="T81" fmla="*/ 65 h 100"/>
              <a:gd name="T82" fmla="*/ 43 w 126"/>
              <a:gd name="T83" fmla="*/ 57 h 100"/>
              <a:gd name="T84" fmla="*/ 51 w 126"/>
              <a:gd name="T85" fmla="*/ 49 h 100"/>
              <a:gd name="T86" fmla="*/ 76 w 126"/>
              <a:gd name="T87" fmla="*/ 49 h 100"/>
              <a:gd name="T88" fmla="*/ 84 w 126"/>
              <a:gd name="T89" fmla="*/ 57 h 100"/>
              <a:gd name="T90" fmla="*/ 76 w 126"/>
              <a:gd name="T91" fmla="*/ 65 h 100"/>
              <a:gd name="T92" fmla="*/ 105 w 126"/>
              <a:gd name="T93" fmla="*/ 65 h 100"/>
              <a:gd name="T94" fmla="*/ 96 w 126"/>
              <a:gd name="T95" fmla="*/ 56 h 100"/>
              <a:gd name="T96" fmla="*/ 105 w 126"/>
              <a:gd name="T97" fmla="*/ 48 h 100"/>
              <a:gd name="T98" fmla="*/ 113 w 126"/>
              <a:gd name="T99" fmla="*/ 56 h 100"/>
              <a:gd name="T100" fmla="*/ 105 w 126"/>
              <a:gd name="T101" fmla="*/ 65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26" h="100">
                <a:moveTo>
                  <a:pt x="120" y="36"/>
                </a:moveTo>
                <a:cubicBezTo>
                  <a:pt x="119" y="36"/>
                  <a:pt x="119" y="36"/>
                  <a:pt x="119" y="36"/>
                </a:cubicBezTo>
                <a:cubicBezTo>
                  <a:pt x="119" y="36"/>
                  <a:pt x="112" y="10"/>
                  <a:pt x="111" y="9"/>
                </a:cubicBezTo>
                <a:cubicBezTo>
                  <a:pt x="106" y="0"/>
                  <a:pt x="99" y="1"/>
                  <a:pt x="99" y="1"/>
                </a:cubicBezTo>
                <a:cubicBezTo>
                  <a:pt x="25" y="1"/>
                  <a:pt x="25" y="1"/>
                  <a:pt x="25" y="1"/>
                </a:cubicBezTo>
                <a:cubicBezTo>
                  <a:pt x="16" y="1"/>
                  <a:pt x="13" y="7"/>
                  <a:pt x="13" y="7"/>
                </a:cubicBezTo>
                <a:cubicBezTo>
                  <a:pt x="7" y="36"/>
                  <a:pt x="7" y="36"/>
                  <a:pt x="7" y="36"/>
                </a:cubicBezTo>
                <a:cubicBezTo>
                  <a:pt x="6" y="36"/>
                  <a:pt x="6" y="36"/>
                  <a:pt x="6" y="36"/>
                </a:cubicBezTo>
                <a:cubicBezTo>
                  <a:pt x="3" y="36"/>
                  <a:pt x="0" y="39"/>
                  <a:pt x="0" y="42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7"/>
                  <a:pt x="3" y="79"/>
                  <a:pt x="6" y="79"/>
                </a:cubicBezTo>
                <a:cubicBezTo>
                  <a:pt x="10" y="79"/>
                  <a:pt x="10" y="79"/>
                  <a:pt x="10" y="79"/>
                </a:cubicBezTo>
                <a:cubicBezTo>
                  <a:pt x="10" y="94"/>
                  <a:pt x="10" y="94"/>
                  <a:pt x="10" y="94"/>
                </a:cubicBezTo>
                <a:cubicBezTo>
                  <a:pt x="10" y="97"/>
                  <a:pt x="13" y="100"/>
                  <a:pt x="16" y="100"/>
                </a:cubicBezTo>
                <a:cubicBezTo>
                  <a:pt x="25" y="100"/>
                  <a:pt x="25" y="100"/>
                  <a:pt x="25" y="100"/>
                </a:cubicBezTo>
                <a:cubicBezTo>
                  <a:pt x="28" y="100"/>
                  <a:pt x="30" y="97"/>
                  <a:pt x="30" y="94"/>
                </a:cubicBezTo>
                <a:cubicBezTo>
                  <a:pt x="30" y="79"/>
                  <a:pt x="30" y="79"/>
                  <a:pt x="30" y="79"/>
                </a:cubicBezTo>
                <a:cubicBezTo>
                  <a:pt x="98" y="79"/>
                  <a:pt x="98" y="79"/>
                  <a:pt x="98" y="79"/>
                </a:cubicBezTo>
                <a:cubicBezTo>
                  <a:pt x="98" y="94"/>
                  <a:pt x="98" y="94"/>
                  <a:pt x="98" y="94"/>
                </a:cubicBezTo>
                <a:cubicBezTo>
                  <a:pt x="98" y="97"/>
                  <a:pt x="100" y="100"/>
                  <a:pt x="104" y="100"/>
                </a:cubicBezTo>
                <a:cubicBezTo>
                  <a:pt x="112" y="100"/>
                  <a:pt x="112" y="100"/>
                  <a:pt x="112" y="100"/>
                </a:cubicBezTo>
                <a:cubicBezTo>
                  <a:pt x="115" y="100"/>
                  <a:pt x="118" y="97"/>
                  <a:pt x="118" y="94"/>
                </a:cubicBezTo>
                <a:cubicBezTo>
                  <a:pt x="118" y="79"/>
                  <a:pt x="118" y="79"/>
                  <a:pt x="118" y="79"/>
                </a:cubicBezTo>
                <a:cubicBezTo>
                  <a:pt x="120" y="79"/>
                  <a:pt x="120" y="79"/>
                  <a:pt x="120" y="79"/>
                </a:cubicBezTo>
                <a:cubicBezTo>
                  <a:pt x="123" y="79"/>
                  <a:pt x="126" y="77"/>
                  <a:pt x="126" y="73"/>
                </a:cubicBezTo>
                <a:cubicBezTo>
                  <a:pt x="126" y="42"/>
                  <a:pt x="126" y="42"/>
                  <a:pt x="126" y="42"/>
                </a:cubicBezTo>
                <a:cubicBezTo>
                  <a:pt x="126" y="39"/>
                  <a:pt x="123" y="36"/>
                  <a:pt x="120" y="36"/>
                </a:cubicBezTo>
                <a:close/>
                <a:moveTo>
                  <a:pt x="17" y="11"/>
                </a:moveTo>
                <a:cubicBezTo>
                  <a:pt x="17" y="11"/>
                  <a:pt x="19" y="5"/>
                  <a:pt x="27" y="5"/>
                </a:cubicBezTo>
                <a:cubicBezTo>
                  <a:pt x="96" y="5"/>
                  <a:pt x="96" y="5"/>
                  <a:pt x="96" y="5"/>
                </a:cubicBezTo>
                <a:cubicBezTo>
                  <a:pt x="96" y="5"/>
                  <a:pt x="102" y="4"/>
                  <a:pt x="106" y="11"/>
                </a:cubicBezTo>
                <a:cubicBezTo>
                  <a:pt x="106" y="11"/>
                  <a:pt x="112" y="35"/>
                  <a:pt x="112" y="35"/>
                </a:cubicBezTo>
                <a:cubicBezTo>
                  <a:pt x="13" y="35"/>
                  <a:pt x="13" y="35"/>
                  <a:pt x="13" y="35"/>
                </a:cubicBezTo>
                <a:lnTo>
                  <a:pt x="17" y="11"/>
                </a:lnTo>
                <a:close/>
                <a:moveTo>
                  <a:pt x="22" y="65"/>
                </a:moveTo>
                <a:cubicBezTo>
                  <a:pt x="18" y="65"/>
                  <a:pt x="14" y="61"/>
                  <a:pt x="14" y="56"/>
                </a:cubicBezTo>
                <a:cubicBezTo>
                  <a:pt x="14" y="52"/>
                  <a:pt x="18" y="48"/>
                  <a:pt x="22" y="48"/>
                </a:cubicBezTo>
                <a:cubicBezTo>
                  <a:pt x="27" y="48"/>
                  <a:pt x="31" y="52"/>
                  <a:pt x="31" y="56"/>
                </a:cubicBezTo>
                <a:cubicBezTo>
                  <a:pt x="31" y="61"/>
                  <a:pt x="27" y="65"/>
                  <a:pt x="22" y="65"/>
                </a:cubicBezTo>
                <a:close/>
                <a:moveTo>
                  <a:pt x="76" y="65"/>
                </a:moveTo>
                <a:cubicBezTo>
                  <a:pt x="51" y="65"/>
                  <a:pt x="51" y="65"/>
                  <a:pt x="51" y="65"/>
                </a:cubicBezTo>
                <a:cubicBezTo>
                  <a:pt x="46" y="65"/>
                  <a:pt x="43" y="61"/>
                  <a:pt x="43" y="57"/>
                </a:cubicBezTo>
                <a:cubicBezTo>
                  <a:pt x="43" y="53"/>
                  <a:pt x="46" y="49"/>
                  <a:pt x="51" y="49"/>
                </a:cubicBezTo>
                <a:cubicBezTo>
                  <a:pt x="76" y="49"/>
                  <a:pt x="76" y="49"/>
                  <a:pt x="76" y="49"/>
                </a:cubicBezTo>
                <a:cubicBezTo>
                  <a:pt x="80" y="49"/>
                  <a:pt x="84" y="53"/>
                  <a:pt x="84" y="57"/>
                </a:cubicBezTo>
                <a:cubicBezTo>
                  <a:pt x="84" y="61"/>
                  <a:pt x="80" y="65"/>
                  <a:pt x="76" y="65"/>
                </a:cubicBezTo>
                <a:close/>
                <a:moveTo>
                  <a:pt x="105" y="65"/>
                </a:moveTo>
                <a:cubicBezTo>
                  <a:pt x="100" y="65"/>
                  <a:pt x="96" y="61"/>
                  <a:pt x="96" y="56"/>
                </a:cubicBezTo>
                <a:cubicBezTo>
                  <a:pt x="96" y="52"/>
                  <a:pt x="100" y="48"/>
                  <a:pt x="105" y="48"/>
                </a:cubicBezTo>
                <a:cubicBezTo>
                  <a:pt x="109" y="48"/>
                  <a:pt x="113" y="52"/>
                  <a:pt x="113" y="56"/>
                </a:cubicBezTo>
                <a:cubicBezTo>
                  <a:pt x="113" y="61"/>
                  <a:pt x="109" y="65"/>
                  <a:pt x="105" y="6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888" tIns="60944" rIns="121888" bIns="60944" numCol="1" anchor="t" anchorCtr="0" compatLnSpc="1"/>
          <a:lstStyle/>
          <a:p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72" name="文本框 14"/>
          <p:cNvSpPr txBox="1"/>
          <p:nvPr/>
        </p:nvSpPr>
        <p:spPr>
          <a:xfrm>
            <a:off x="1998700" y="2222906"/>
            <a:ext cx="8017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chemeClr val="accent2"/>
                </a:solidFill>
                <a:sym typeface="Arial"/>
              </a:rPr>
              <a:t>HAL Service </a:t>
            </a:r>
            <a:r>
              <a:rPr lang="zh-CN" altLang="en-US">
                <a:solidFill>
                  <a:schemeClr val="accent2"/>
                </a:solidFill>
                <a:sym typeface="Arial"/>
              </a:rPr>
              <a:t>的生命周期？</a:t>
            </a:r>
            <a:endParaRPr lang="zh-CN" altLang="en-US" dirty="0">
              <a:solidFill>
                <a:schemeClr val="accent2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73" name="矩形 38"/>
          <p:cNvSpPr/>
          <p:nvPr/>
        </p:nvSpPr>
        <p:spPr>
          <a:xfrm>
            <a:off x="1960227" y="3105217"/>
            <a:ext cx="8055476" cy="653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由 </a:t>
            </a:r>
            <a:r>
              <a:rPr lang="en-US" altLang="zh-CN" sz="1600" dirty="0" err="1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rc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文件配置服务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, </a:t>
            </a: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随系统一起启动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, Android 9/10 </a:t>
            </a: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开始支持动态启停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, </a:t>
            </a: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当 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HAL Client </a:t>
            </a: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数量为 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0 </a:t>
            </a: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时服务退出</a:t>
            </a: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, </a:t>
            </a: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但目前看实际情况不会出现这种场景。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Arial"/>
                <a:ea typeface="微软雅黑"/>
                <a:sym typeface="Arial"/>
              </a:rPr>
              <a:t>关键点回顾</a:t>
            </a:r>
            <a:endParaRPr lang="zh-CN" altLang="en-US" dirty="0"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729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19"/>
          <p:cNvSpPr>
            <a:spLocks noEditPoints="1"/>
          </p:cNvSpPr>
          <p:nvPr/>
        </p:nvSpPr>
        <p:spPr bwMode="auto">
          <a:xfrm>
            <a:off x="7189825" y="4796791"/>
            <a:ext cx="304756" cy="237221"/>
          </a:xfrm>
          <a:custGeom>
            <a:avLst/>
            <a:gdLst>
              <a:gd name="T0" fmla="*/ 120 w 126"/>
              <a:gd name="T1" fmla="*/ 36 h 100"/>
              <a:gd name="T2" fmla="*/ 119 w 126"/>
              <a:gd name="T3" fmla="*/ 36 h 100"/>
              <a:gd name="T4" fmla="*/ 111 w 126"/>
              <a:gd name="T5" fmla="*/ 9 h 100"/>
              <a:gd name="T6" fmla="*/ 99 w 126"/>
              <a:gd name="T7" fmla="*/ 1 h 100"/>
              <a:gd name="T8" fmla="*/ 25 w 126"/>
              <a:gd name="T9" fmla="*/ 1 h 100"/>
              <a:gd name="T10" fmla="*/ 13 w 126"/>
              <a:gd name="T11" fmla="*/ 7 h 100"/>
              <a:gd name="T12" fmla="*/ 7 w 126"/>
              <a:gd name="T13" fmla="*/ 36 h 100"/>
              <a:gd name="T14" fmla="*/ 6 w 126"/>
              <a:gd name="T15" fmla="*/ 36 h 100"/>
              <a:gd name="T16" fmla="*/ 0 w 126"/>
              <a:gd name="T17" fmla="*/ 42 h 100"/>
              <a:gd name="T18" fmla="*/ 0 w 126"/>
              <a:gd name="T19" fmla="*/ 73 h 100"/>
              <a:gd name="T20" fmla="*/ 6 w 126"/>
              <a:gd name="T21" fmla="*/ 79 h 100"/>
              <a:gd name="T22" fmla="*/ 10 w 126"/>
              <a:gd name="T23" fmla="*/ 79 h 100"/>
              <a:gd name="T24" fmla="*/ 10 w 126"/>
              <a:gd name="T25" fmla="*/ 94 h 100"/>
              <a:gd name="T26" fmla="*/ 16 w 126"/>
              <a:gd name="T27" fmla="*/ 100 h 100"/>
              <a:gd name="T28" fmla="*/ 25 w 126"/>
              <a:gd name="T29" fmla="*/ 100 h 100"/>
              <a:gd name="T30" fmla="*/ 30 w 126"/>
              <a:gd name="T31" fmla="*/ 94 h 100"/>
              <a:gd name="T32" fmla="*/ 30 w 126"/>
              <a:gd name="T33" fmla="*/ 79 h 100"/>
              <a:gd name="T34" fmla="*/ 98 w 126"/>
              <a:gd name="T35" fmla="*/ 79 h 100"/>
              <a:gd name="T36" fmla="*/ 98 w 126"/>
              <a:gd name="T37" fmla="*/ 94 h 100"/>
              <a:gd name="T38" fmla="*/ 104 w 126"/>
              <a:gd name="T39" fmla="*/ 100 h 100"/>
              <a:gd name="T40" fmla="*/ 112 w 126"/>
              <a:gd name="T41" fmla="*/ 100 h 100"/>
              <a:gd name="T42" fmla="*/ 118 w 126"/>
              <a:gd name="T43" fmla="*/ 94 h 100"/>
              <a:gd name="T44" fmla="*/ 118 w 126"/>
              <a:gd name="T45" fmla="*/ 79 h 100"/>
              <a:gd name="T46" fmla="*/ 120 w 126"/>
              <a:gd name="T47" fmla="*/ 79 h 100"/>
              <a:gd name="T48" fmla="*/ 126 w 126"/>
              <a:gd name="T49" fmla="*/ 73 h 100"/>
              <a:gd name="T50" fmla="*/ 126 w 126"/>
              <a:gd name="T51" fmla="*/ 42 h 100"/>
              <a:gd name="T52" fmla="*/ 120 w 126"/>
              <a:gd name="T53" fmla="*/ 36 h 100"/>
              <a:gd name="T54" fmla="*/ 17 w 126"/>
              <a:gd name="T55" fmla="*/ 11 h 100"/>
              <a:gd name="T56" fmla="*/ 27 w 126"/>
              <a:gd name="T57" fmla="*/ 5 h 100"/>
              <a:gd name="T58" fmla="*/ 96 w 126"/>
              <a:gd name="T59" fmla="*/ 5 h 100"/>
              <a:gd name="T60" fmla="*/ 106 w 126"/>
              <a:gd name="T61" fmla="*/ 11 h 100"/>
              <a:gd name="T62" fmla="*/ 112 w 126"/>
              <a:gd name="T63" fmla="*/ 35 h 100"/>
              <a:gd name="T64" fmla="*/ 13 w 126"/>
              <a:gd name="T65" fmla="*/ 35 h 100"/>
              <a:gd name="T66" fmla="*/ 17 w 126"/>
              <a:gd name="T67" fmla="*/ 11 h 100"/>
              <a:gd name="T68" fmla="*/ 22 w 126"/>
              <a:gd name="T69" fmla="*/ 65 h 100"/>
              <a:gd name="T70" fmla="*/ 14 w 126"/>
              <a:gd name="T71" fmla="*/ 56 h 100"/>
              <a:gd name="T72" fmla="*/ 22 w 126"/>
              <a:gd name="T73" fmla="*/ 48 h 100"/>
              <a:gd name="T74" fmla="*/ 31 w 126"/>
              <a:gd name="T75" fmla="*/ 56 h 100"/>
              <a:gd name="T76" fmla="*/ 22 w 126"/>
              <a:gd name="T77" fmla="*/ 65 h 100"/>
              <a:gd name="T78" fmla="*/ 76 w 126"/>
              <a:gd name="T79" fmla="*/ 65 h 100"/>
              <a:gd name="T80" fmla="*/ 51 w 126"/>
              <a:gd name="T81" fmla="*/ 65 h 100"/>
              <a:gd name="T82" fmla="*/ 43 w 126"/>
              <a:gd name="T83" fmla="*/ 57 h 100"/>
              <a:gd name="T84" fmla="*/ 51 w 126"/>
              <a:gd name="T85" fmla="*/ 49 h 100"/>
              <a:gd name="T86" fmla="*/ 76 w 126"/>
              <a:gd name="T87" fmla="*/ 49 h 100"/>
              <a:gd name="T88" fmla="*/ 84 w 126"/>
              <a:gd name="T89" fmla="*/ 57 h 100"/>
              <a:gd name="T90" fmla="*/ 76 w 126"/>
              <a:gd name="T91" fmla="*/ 65 h 100"/>
              <a:gd name="T92" fmla="*/ 105 w 126"/>
              <a:gd name="T93" fmla="*/ 65 h 100"/>
              <a:gd name="T94" fmla="*/ 96 w 126"/>
              <a:gd name="T95" fmla="*/ 56 h 100"/>
              <a:gd name="T96" fmla="*/ 105 w 126"/>
              <a:gd name="T97" fmla="*/ 48 h 100"/>
              <a:gd name="T98" fmla="*/ 113 w 126"/>
              <a:gd name="T99" fmla="*/ 56 h 100"/>
              <a:gd name="T100" fmla="*/ 105 w 126"/>
              <a:gd name="T101" fmla="*/ 65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26" h="100">
                <a:moveTo>
                  <a:pt x="120" y="36"/>
                </a:moveTo>
                <a:cubicBezTo>
                  <a:pt x="119" y="36"/>
                  <a:pt x="119" y="36"/>
                  <a:pt x="119" y="36"/>
                </a:cubicBezTo>
                <a:cubicBezTo>
                  <a:pt x="119" y="36"/>
                  <a:pt x="112" y="10"/>
                  <a:pt x="111" y="9"/>
                </a:cubicBezTo>
                <a:cubicBezTo>
                  <a:pt x="106" y="0"/>
                  <a:pt x="99" y="1"/>
                  <a:pt x="99" y="1"/>
                </a:cubicBezTo>
                <a:cubicBezTo>
                  <a:pt x="25" y="1"/>
                  <a:pt x="25" y="1"/>
                  <a:pt x="25" y="1"/>
                </a:cubicBezTo>
                <a:cubicBezTo>
                  <a:pt x="16" y="1"/>
                  <a:pt x="13" y="7"/>
                  <a:pt x="13" y="7"/>
                </a:cubicBezTo>
                <a:cubicBezTo>
                  <a:pt x="7" y="36"/>
                  <a:pt x="7" y="36"/>
                  <a:pt x="7" y="36"/>
                </a:cubicBezTo>
                <a:cubicBezTo>
                  <a:pt x="6" y="36"/>
                  <a:pt x="6" y="36"/>
                  <a:pt x="6" y="36"/>
                </a:cubicBezTo>
                <a:cubicBezTo>
                  <a:pt x="3" y="36"/>
                  <a:pt x="0" y="39"/>
                  <a:pt x="0" y="42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7"/>
                  <a:pt x="3" y="79"/>
                  <a:pt x="6" y="79"/>
                </a:cubicBezTo>
                <a:cubicBezTo>
                  <a:pt x="10" y="79"/>
                  <a:pt x="10" y="79"/>
                  <a:pt x="10" y="79"/>
                </a:cubicBezTo>
                <a:cubicBezTo>
                  <a:pt x="10" y="94"/>
                  <a:pt x="10" y="94"/>
                  <a:pt x="10" y="94"/>
                </a:cubicBezTo>
                <a:cubicBezTo>
                  <a:pt x="10" y="97"/>
                  <a:pt x="13" y="100"/>
                  <a:pt x="16" y="100"/>
                </a:cubicBezTo>
                <a:cubicBezTo>
                  <a:pt x="25" y="100"/>
                  <a:pt x="25" y="100"/>
                  <a:pt x="25" y="100"/>
                </a:cubicBezTo>
                <a:cubicBezTo>
                  <a:pt x="28" y="100"/>
                  <a:pt x="30" y="97"/>
                  <a:pt x="30" y="94"/>
                </a:cubicBezTo>
                <a:cubicBezTo>
                  <a:pt x="30" y="79"/>
                  <a:pt x="30" y="79"/>
                  <a:pt x="30" y="79"/>
                </a:cubicBezTo>
                <a:cubicBezTo>
                  <a:pt x="98" y="79"/>
                  <a:pt x="98" y="79"/>
                  <a:pt x="98" y="79"/>
                </a:cubicBezTo>
                <a:cubicBezTo>
                  <a:pt x="98" y="94"/>
                  <a:pt x="98" y="94"/>
                  <a:pt x="98" y="94"/>
                </a:cubicBezTo>
                <a:cubicBezTo>
                  <a:pt x="98" y="97"/>
                  <a:pt x="100" y="100"/>
                  <a:pt x="104" y="100"/>
                </a:cubicBezTo>
                <a:cubicBezTo>
                  <a:pt x="112" y="100"/>
                  <a:pt x="112" y="100"/>
                  <a:pt x="112" y="100"/>
                </a:cubicBezTo>
                <a:cubicBezTo>
                  <a:pt x="115" y="100"/>
                  <a:pt x="118" y="97"/>
                  <a:pt x="118" y="94"/>
                </a:cubicBezTo>
                <a:cubicBezTo>
                  <a:pt x="118" y="79"/>
                  <a:pt x="118" y="79"/>
                  <a:pt x="118" y="79"/>
                </a:cubicBezTo>
                <a:cubicBezTo>
                  <a:pt x="120" y="79"/>
                  <a:pt x="120" y="79"/>
                  <a:pt x="120" y="79"/>
                </a:cubicBezTo>
                <a:cubicBezTo>
                  <a:pt x="123" y="79"/>
                  <a:pt x="126" y="77"/>
                  <a:pt x="126" y="73"/>
                </a:cubicBezTo>
                <a:cubicBezTo>
                  <a:pt x="126" y="42"/>
                  <a:pt x="126" y="42"/>
                  <a:pt x="126" y="42"/>
                </a:cubicBezTo>
                <a:cubicBezTo>
                  <a:pt x="126" y="39"/>
                  <a:pt x="123" y="36"/>
                  <a:pt x="120" y="36"/>
                </a:cubicBezTo>
                <a:close/>
                <a:moveTo>
                  <a:pt x="17" y="11"/>
                </a:moveTo>
                <a:cubicBezTo>
                  <a:pt x="17" y="11"/>
                  <a:pt x="19" y="5"/>
                  <a:pt x="27" y="5"/>
                </a:cubicBezTo>
                <a:cubicBezTo>
                  <a:pt x="96" y="5"/>
                  <a:pt x="96" y="5"/>
                  <a:pt x="96" y="5"/>
                </a:cubicBezTo>
                <a:cubicBezTo>
                  <a:pt x="96" y="5"/>
                  <a:pt x="102" y="4"/>
                  <a:pt x="106" y="11"/>
                </a:cubicBezTo>
                <a:cubicBezTo>
                  <a:pt x="106" y="11"/>
                  <a:pt x="112" y="35"/>
                  <a:pt x="112" y="35"/>
                </a:cubicBezTo>
                <a:cubicBezTo>
                  <a:pt x="13" y="35"/>
                  <a:pt x="13" y="35"/>
                  <a:pt x="13" y="35"/>
                </a:cubicBezTo>
                <a:lnTo>
                  <a:pt x="17" y="11"/>
                </a:lnTo>
                <a:close/>
                <a:moveTo>
                  <a:pt x="22" y="65"/>
                </a:moveTo>
                <a:cubicBezTo>
                  <a:pt x="18" y="65"/>
                  <a:pt x="14" y="61"/>
                  <a:pt x="14" y="56"/>
                </a:cubicBezTo>
                <a:cubicBezTo>
                  <a:pt x="14" y="52"/>
                  <a:pt x="18" y="48"/>
                  <a:pt x="22" y="48"/>
                </a:cubicBezTo>
                <a:cubicBezTo>
                  <a:pt x="27" y="48"/>
                  <a:pt x="31" y="52"/>
                  <a:pt x="31" y="56"/>
                </a:cubicBezTo>
                <a:cubicBezTo>
                  <a:pt x="31" y="61"/>
                  <a:pt x="27" y="65"/>
                  <a:pt x="22" y="65"/>
                </a:cubicBezTo>
                <a:close/>
                <a:moveTo>
                  <a:pt x="76" y="65"/>
                </a:moveTo>
                <a:cubicBezTo>
                  <a:pt x="51" y="65"/>
                  <a:pt x="51" y="65"/>
                  <a:pt x="51" y="65"/>
                </a:cubicBezTo>
                <a:cubicBezTo>
                  <a:pt x="46" y="65"/>
                  <a:pt x="43" y="61"/>
                  <a:pt x="43" y="57"/>
                </a:cubicBezTo>
                <a:cubicBezTo>
                  <a:pt x="43" y="53"/>
                  <a:pt x="46" y="49"/>
                  <a:pt x="51" y="49"/>
                </a:cubicBezTo>
                <a:cubicBezTo>
                  <a:pt x="76" y="49"/>
                  <a:pt x="76" y="49"/>
                  <a:pt x="76" y="49"/>
                </a:cubicBezTo>
                <a:cubicBezTo>
                  <a:pt x="80" y="49"/>
                  <a:pt x="84" y="53"/>
                  <a:pt x="84" y="57"/>
                </a:cubicBezTo>
                <a:cubicBezTo>
                  <a:pt x="84" y="61"/>
                  <a:pt x="80" y="65"/>
                  <a:pt x="76" y="65"/>
                </a:cubicBezTo>
                <a:close/>
                <a:moveTo>
                  <a:pt x="105" y="65"/>
                </a:moveTo>
                <a:cubicBezTo>
                  <a:pt x="100" y="65"/>
                  <a:pt x="96" y="61"/>
                  <a:pt x="96" y="56"/>
                </a:cubicBezTo>
                <a:cubicBezTo>
                  <a:pt x="96" y="52"/>
                  <a:pt x="100" y="48"/>
                  <a:pt x="105" y="48"/>
                </a:cubicBezTo>
                <a:cubicBezTo>
                  <a:pt x="109" y="48"/>
                  <a:pt x="113" y="52"/>
                  <a:pt x="113" y="56"/>
                </a:cubicBezTo>
                <a:cubicBezTo>
                  <a:pt x="113" y="61"/>
                  <a:pt x="109" y="65"/>
                  <a:pt x="105" y="6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888" tIns="60944" rIns="121888" bIns="60944" numCol="1" anchor="t" anchorCtr="0" compatLnSpc="1"/>
          <a:lstStyle/>
          <a:p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72" name="文本框 14"/>
          <p:cNvSpPr txBox="1"/>
          <p:nvPr/>
        </p:nvSpPr>
        <p:spPr>
          <a:xfrm>
            <a:off x="1998700" y="2222906"/>
            <a:ext cx="8017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2"/>
                </a:solidFill>
                <a:sym typeface="Arial"/>
              </a:rPr>
              <a:t>Vibrator </a:t>
            </a:r>
            <a:r>
              <a:rPr lang="zh-CN" altLang="en-US" dirty="0" smtClean="0">
                <a:solidFill>
                  <a:schemeClr val="accent2"/>
                </a:solidFill>
                <a:sym typeface="Arial"/>
              </a:rPr>
              <a:t>系统就是控制</a:t>
            </a:r>
            <a:r>
              <a:rPr lang="zh-CN" altLang="en-US" dirty="0">
                <a:solidFill>
                  <a:schemeClr val="accent2"/>
                </a:solidFill>
                <a:sym typeface="Arial"/>
              </a:rPr>
              <a:t>一个</a:t>
            </a:r>
            <a:r>
              <a:rPr lang="zh-CN" altLang="en-US" dirty="0" smtClean="0">
                <a:solidFill>
                  <a:schemeClr val="accent2"/>
                </a:solidFill>
                <a:sym typeface="Arial"/>
              </a:rPr>
              <a:t>电源开关，为什么搞</a:t>
            </a:r>
            <a:r>
              <a:rPr lang="zh-CN" altLang="en-US" dirty="0">
                <a:solidFill>
                  <a:schemeClr val="accent2"/>
                </a:solidFill>
                <a:sym typeface="Arial"/>
              </a:rPr>
              <a:t>这么复杂？</a:t>
            </a:r>
            <a:endParaRPr lang="zh-CN" altLang="en-US" dirty="0">
              <a:solidFill>
                <a:schemeClr val="accent2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73" name="矩形 38"/>
          <p:cNvSpPr/>
          <p:nvPr/>
        </p:nvSpPr>
        <p:spPr>
          <a:xfrm>
            <a:off x="1960227" y="3105217"/>
            <a:ext cx="8055476" cy="1215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是为了兼顾不同的应用和不同的硬件。</a:t>
            </a:r>
            <a:endParaRPr lang="en-US" altLang="zh-CN" sz="1600" dirty="0" smtClean="0">
              <a:solidFill>
                <a:schemeClr val="tx1">
                  <a:lumMod val="50000"/>
                  <a:lumOff val="50000"/>
                </a:schemeClr>
              </a:solidFill>
              <a:sym typeface="Arial"/>
            </a:endParaRPr>
          </a:p>
          <a:p>
            <a:pPr>
              <a:lnSpc>
                <a:spcPct val="114000"/>
              </a:lnSpc>
            </a:pP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Vibrator 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的硬件只有一个，不同应用调用需要系统的统一管理；并且应用调用系统资源，还需要做权限控制。</a:t>
            </a:r>
            <a:endParaRPr lang="en-US" altLang="zh-CN" sz="1600" dirty="0" smtClean="0">
              <a:solidFill>
                <a:schemeClr val="tx1">
                  <a:lumMod val="50000"/>
                  <a:lumOff val="50000"/>
                </a:schemeClr>
              </a:solidFill>
              <a:sym typeface="Arial"/>
            </a:endParaRPr>
          </a:p>
          <a:p>
            <a:pPr>
              <a:lnSpc>
                <a:spcPct val="114000"/>
              </a:lnSpc>
            </a:pP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为了适配不同厂商不同的硬件设计，需要</a:t>
            </a:r>
            <a:r>
              <a:rPr lang="en-US" altLang="zh-C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HAL</a:t>
            </a: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来隔离具体实现。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Arial"/>
                <a:ea typeface="微软雅黑"/>
                <a:sym typeface="Arial"/>
              </a:rPr>
              <a:t>关键点回顾</a:t>
            </a:r>
            <a:endParaRPr lang="zh-CN" altLang="en-US" dirty="0"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853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_矩形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188766" y="1879819"/>
            <a:ext cx="9494013" cy="958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4" tIns="45702" rIns="91404" bIns="45702" numCol="1" anchor="ctr" anchorCtr="0" compatLnSpc="1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r>
              <a:rPr lang="zh-CN" altLang="en-US" sz="7595" b="1" dirty="0">
                <a:gradFill flip="none" rotWithShape="1">
                  <a:gsLst>
                    <a:gs pos="0">
                      <a:srgbClr val="084C8B">
                        <a:shade val="30000"/>
                        <a:satMod val="115000"/>
                      </a:srgbClr>
                    </a:gs>
                    <a:gs pos="50000">
                      <a:srgbClr val="084C8B">
                        <a:shade val="67500"/>
                        <a:satMod val="115000"/>
                      </a:srgbClr>
                    </a:gs>
                    <a:gs pos="100000">
                      <a:srgbClr val="084C8B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atin typeface="Arial"/>
                <a:ea typeface="微软雅黑"/>
                <a:sym typeface="Arial"/>
              </a:rPr>
              <a:t>感谢您的</a:t>
            </a:r>
            <a:r>
              <a:rPr lang="zh-CN" altLang="en-US" sz="7595" b="1" dirty="0" smtClean="0">
                <a:gradFill flip="none" rotWithShape="1">
                  <a:gsLst>
                    <a:gs pos="0">
                      <a:srgbClr val="084C8B">
                        <a:shade val="30000"/>
                        <a:satMod val="115000"/>
                      </a:srgbClr>
                    </a:gs>
                    <a:gs pos="50000">
                      <a:srgbClr val="084C8B">
                        <a:shade val="67500"/>
                        <a:satMod val="115000"/>
                      </a:srgbClr>
                    </a:gs>
                    <a:gs pos="100000">
                      <a:srgbClr val="084C8B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atin typeface="Arial"/>
                <a:ea typeface="微软雅黑"/>
                <a:sym typeface="Arial"/>
              </a:rPr>
              <a:t>观看！</a:t>
            </a:r>
            <a:endParaRPr lang="zh-CN" altLang="en-US" sz="7595" b="1" dirty="0">
              <a:gradFill flip="none" rotWithShape="1">
                <a:gsLst>
                  <a:gs pos="0">
                    <a:srgbClr val="084C8B">
                      <a:shade val="30000"/>
                      <a:satMod val="115000"/>
                    </a:srgbClr>
                  </a:gs>
                  <a:gs pos="50000">
                    <a:srgbClr val="084C8B">
                      <a:shade val="67500"/>
                      <a:satMod val="115000"/>
                    </a:srgbClr>
                  </a:gs>
                  <a:gs pos="100000">
                    <a:srgbClr val="084C8B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atin typeface="Arial"/>
              <a:ea typeface="微软雅黑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9"/>
          <p:cNvSpPr/>
          <p:nvPr/>
        </p:nvSpPr>
        <p:spPr bwMode="auto">
          <a:xfrm>
            <a:off x="2742301" y="903666"/>
            <a:ext cx="2576347" cy="2888159"/>
          </a:xfrm>
          <a:custGeom>
            <a:avLst/>
            <a:gdLst>
              <a:gd name="T0" fmla="*/ 772 w 772"/>
              <a:gd name="T1" fmla="*/ 596 h 865"/>
              <a:gd name="T2" fmla="*/ 721 w 772"/>
              <a:gd name="T3" fmla="*/ 685 h 865"/>
              <a:gd name="T4" fmla="*/ 437 w 772"/>
              <a:gd name="T5" fmla="*/ 849 h 865"/>
              <a:gd name="T6" fmla="*/ 335 w 772"/>
              <a:gd name="T7" fmla="*/ 849 h 865"/>
              <a:gd name="T8" fmla="*/ 51 w 772"/>
              <a:gd name="T9" fmla="*/ 685 h 865"/>
              <a:gd name="T10" fmla="*/ 0 w 772"/>
              <a:gd name="T11" fmla="*/ 596 h 865"/>
              <a:gd name="T12" fmla="*/ 0 w 772"/>
              <a:gd name="T13" fmla="*/ 268 h 865"/>
              <a:gd name="T14" fmla="*/ 51 w 772"/>
              <a:gd name="T15" fmla="*/ 180 h 865"/>
              <a:gd name="T16" fmla="*/ 335 w 772"/>
              <a:gd name="T17" fmla="*/ 16 h 865"/>
              <a:gd name="T18" fmla="*/ 437 w 772"/>
              <a:gd name="T19" fmla="*/ 16 h 865"/>
              <a:gd name="T20" fmla="*/ 721 w 772"/>
              <a:gd name="T21" fmla="*/ 180 h 865"/>
              <a:gd name="T22" fmla="*/ 772 w 772"/>
              <a:gd name="T23" fmla="*/ 268 h 865"/>
              <a:gd name="T24" fmla="*/ 772 w 772"/>
              <a:gd name="T25" fmla="*/ 596 h 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72" h="865">
                <a:moveTo>
                  <a:pt x="772" y="596"/>
                </a:moveTo>
                <a:cubicBezTo>
                  <a:pt x="772" y="629"/>
                  <a:pt x="749" y="668"/>
                  <a:pt x="721" y="685"/>
                </a:cubicBezTo>
                <a:cubicBezTo>
                  <a:pt x="437" y="849"/>
                  <a:pt x="437" y="849"/>
                  <a:pt x="437" y="849"/>
                </a:cubicBezTo>
                <a:cubicBezTo>
                  <a:pt x="409" y="865"/>
                  <a:pt x="363" y="865"/>
                  <a:pt x="335" y="849"/>
                </a:cubicBezTo>
                <a:cubicBezTo>
                  <a:pt x="51" y="685"/>
                  <a:pt x="51" y="685"/>
                  <a:pt x="51" y="685"/>
                </a:cubicBezTo>
                <a:cubicBezTo>
                  <a:pt x="23" y="668"/>
                  <a:pt x="0" y="629"/>
                  <a:pt x="0" y="596"/>
                </a:cubicBezTo>
                <a:cubicBezTo>
                  <a:pt x="0" y="268"/>
                  <a:pt x="0" y="268"/>
                  <a:pt x="0" y="268"/>
                </a:cubicBezTo>
                <a:cubicBezTo>
                  <a:pt x="0" y="236"/>
                  <a:pt x="23" y="196"/>
                  <a:pt x="51" y="180"/>
                </a:cubicBezTo>
                <a:cubicBezTo>
                  <a:pt x="335" y="16"/>
                  <a:pt x="335" y="16"/>
                  <a:pt x="335" y="16"/>
                </a:cubicBezTo>
                <a:cubicBezTo>
                  <a:pt x="363" y="0"/>
                  <a:pt x="409" y="0"/>
                  <a:pt x="437" y="16"/>
                </a:cubicBezTo>
                <a:cubicBezTo>
                  <a:pt x="721" y="180"/>
                  <a:pt x="721" y="180"/>
                  <a:pt x="721" y="180"/>
                </a:cubicBezTo>
                <a:cubicBezTo>
                  <a:pt x="749" y="196"/>
                  <a:pt x="772" y="236"/>
                  <a:pt x="772" y="268"/>
                </a:cubicBezTo>
                <a:lnTo>
                  <a:pt x="772" y="596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84C8B"/>
              </a:solidFill>
              <a:latin typeface="Arial"/>
              <a:ea typeface="微软雅黑"/>
              <a:sym typeface="Arial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932447" y="1132065"/>
            <a:ext cx="2196057" cy="2461843"/>
            <a:chOff x="5002386" y="2208630"/>
            <a:chExt cx="2196057" cy="2461843"/>
          </a:xfrm>
        </p:grpSpPr>
        <p:sp>
          <p:nvSpPr>
            <p:cNvPr id="4" name="Freeform 19"/>
            <p:cNvSpPr/>
            <p:nvPr/>
          </p:nvSpPr>
          <p:spPr bwMode="auto">
            <a:xfrm>
              <a:off x="5002386" y="2208630"/>
              <a:ext cx="2196057" cy="2461843"/>
            </a:xfrm>
            <a:custGeom>
              <a:avLst/>
              <a:gdLst>
                <a:gd name="T0" fmla="*/ 772 w 772"/>
                <a:gd name="T1" fmla="*/ 596 h 865"/>
                <a:gd name="T2" fmla="*/ 721 w 772"/>
                <a:gd name="T3" fmla="*/ 685 h 865"/>
                <a:gd name="T4" fmla="*/ 437 w 772"/>
                <a:gd name="T5" fmla="*/ 849 h 865"/>
                <a:gd name="T6" fmla="*/ 335 w 772"/>
                <a:gd name="T7" fmla="*/ 849 h 865"/>
                <a:gd name="T8" fmla="*/ 51 w 772"/>
                <a:gd name="T9" fmla="*/ 685 h 865"/>
                <a:gd name="T10" fmla="*/ 0 w 772"/>
                <a:gd name="T11" fmla="*/ 596 h 865"/>
                <a:gd name="T12" fmla="*/ 0 w 772"/>
                <a:gd name="T13" fmla="*/ 268 h 865"/>
                <a:gd name="T14" fmla="*/ 51 w 772"/>
                <a:gd name="T15" fmla="*/ 180 h 865"/>
                <a:gd name="T16" fmla="*/ 335 w 772"/>
                <a:gd name="T17" fmla="*/ 16 h 865"/>
                <a:gd name="T18" fmla="*/ 437 w 772"/>
                <a:gd name="T19" fmla="*/ 16 h 865"/>
                <a:gd name="T20" fmla="*/ 721 w 772"/>
                <a:gd name="T21" fmla="*/ 180 h 865"/>
                <a:gd name="T22" fmla="*/ 772 w 772"/>
                <a:gd name="T23" fmla="*/ 268 h 865"/>
                <a:gd name="T24" fmla="*/ 772 w 772"/>
                <a:gd name="T25" fmla="*/ 596 h 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2" h="865">
                  <a:moveTo>
                    <a:pt x="772" y="596"/>
                  </a:moveTo>
                  <a:cubicBezTo>
                    <a:pt x="772" y="629"/>
                    <a:pt x="749" y="668"/>
                    <a:pt x="721" y="685"/>
                  </a:cubicBezTo>
                  <a:cubicBezTo>
                    <a:pt x="437" y="849"/>
                    <a:pt x="437" y="849"/>
                    <a:pt x="437" y="849"/>
                  </a:cubicBezTo>
                  <a:cubicBezTo>
                    <a:pt x="409" y="865"/>
                    <a:pt x="363" y="865"/>
                    <a:pt x="335" y="849"/>
                  </a:cubicBezTo>
                  <a:cubicBezTo>
                    <a:pt x="51" y="685"/>
                    <a:pt x="51" y="685"/>
                    <a:pt x="51" y="685"/>
                  </a:cubicBezTo>
                  <a:cubicBezTo>
                    <a:pt x="23" y="668"/>
                    <a:pt x="0" y="629"/>
                    <a:pt x="0" y="596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36"/>
                    <a:pt x="23" y="196"/>
                    <a:pt x="51" y="180"/>
                  </a:cubicBezTo>
                  <a:cubicBezTo>
                    <a:pt x="335" y="16"/>
                    <a:pt x="335" y="16"/>
                    <a:pt x="335" y="16"/>
                  </a:cubicBezTo>
                  <a:cubicBezTo>
                    <a:pt x="363" y="0"/>
                    <a:pt x="409" y="0"/>
                    <a:pt x="437" y="16"/>
                  </a:cubicBezTo>
                  <a:cubicBezTo>
                    <a:pt x="721" y="180"/>
                    <a:pt x="721" y="180"/>
                    <a:pt x="721" y="180"/>
                  </a:cubicBezTo>
                  <a:cubicBezTo>
                    <a:pt x="749" y="196"/>
                    <a:pt x="772" y="236"/>
                    <a:pt x="772" y="268"/>
                  </a:cubicBezTo>
                  <a:lnTo>
                    <a:pt x="772" y="59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84C8B"/>
                </a:solidFill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 flipH="1">
              <a:off x="5317747" y="2508526"/>
              <a:ext cx="1826141" cy="18620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500" dirty="0">
                  <a:solidFill>
                    <a:schemeClr val="bg1"/>
                  </a:solidFill>
                  <a:latin typeface="Arial"/>
                  <a:ea typeface="微软雅黑"/>
                  <a:sym typeface="Arial"/>
                </a:rPr>
                <a:t>01</a:t>
              </a:r>
              <a:endParaRPr lang="zh-CN" altLang="en-US" sz="11500" dirty="0">
                <a:solidFill>
                  <a:schemeClr val="bg1"/>
                </a:solidFill>
                <a:latin typeface="Arial"/>
                <a:ea typeface="微软雅黑"/>
                <a:sym typeface="Arial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5634009" y="1947486"/>
            <a:ext cx="32624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>
                <a:solidFill>
                  <a:srgbClr val="084C8B"/>
                </a:solidFill>
                <a:latin typeface="Arial"/>
                <a:ea typeface="微软雅黑"/>
                <a:sym typeface="Arial"/>
              </a:rPr>
              <a:t>振动</a:t>
            </a:r>
            <a:r>
              <a:rPr lang="zh-CN" altLang="en-US" sz="4800" b="1" dirty="0" smtClean="0">
                <a:solidFill>
                  <a:srgbClr val="084C8B"/>
                </a:solidFill>
                <a:latin typeface="Arial"/>
                <a:ea typeface="微软雅黑"/>
                <a:sym typeface="Arial"/>
              </a:rPr>
              <a:t>器概念</a:t>
            </a:r>
            <a:endParaRPr lang="zh-CN" altLang="en-US" sz="4800" b="1" dirty="0">
              <a:solidFill>
                <a:srgbClr val="084C8B"/>
              </a:solidFill>
              <a:latin typeface="Arial"/>
              <a:ea typeface="微软雅黑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Arial"/>
                <a:ea typeface="微软雅黑"/>
                <a:sym typeface="Arial"/>
              </a:rPr>
              <a:t>振动</a:t>
            </a:r>
            <a:r>
              <a:rPr lang="zh-CN" altLang="en-US" dirty="0" smtClean="0">
                <a:latin typeface="Arial"/>
                <a:ea typeface="微软雅黑"/>
                <a:sym typeface="Arial"/>
              </a:rPr>
              <a:t>器概念</a:t>
            </a:r>
            <a:endParaRPr lang="zh-CN" altLang="en-US" dirty="0">
              <a:latin typeface="Arial"/>
              <a:ea typeface="微软雅黑"/>
              <a:sym typeface="Arial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5045" y="1636594"/>
            <a:ext cx="10975817" cy="1987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2913">
              <a:lnSpc>
                <a:spcPct val="114000"/>
              </a:lnSpc>
            </a:pP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手机的振动器也叫做振动马达，由一个微型直流马达和一个偏心振子组成。直流马达轴承连接偏心振子，当给马达通上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直流电压时马达开始转动，同时带动偏心振子旋转进而产生高频微幅震动</a:t>
            </a: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。</a:t>
            </a:r>
            <a:endParaRPr lang="en-US" altLang="zh-CN" dirty="0" smtClean="0">
              <a:solidFill>
                <a:schemeClr val="tx1">
                  <a:lumMod val="50000"/>
                  <a:lumOff val="50000"/>
                </a:schemeClr>
              </a:solidFill>
              <a:sym typeface="Arial"/>
            </a:endParaRPr>
          </a:p>
          <a:p>
            <a:pPr indent="442913">
              <a:lnSpc>
                <a:spcPct val="114000"/>
              </a:lnSpc>
            </a:pP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振动器的控制方式也和直流电机相同，给其施加一定电压后即可工作。类似控制方式的硬件还有单色</a:t>
            </a:r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LED</a:t>
            </a: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、蜂鸣器等。</a:t>
            </a:r>
            <a:endParaRPr lang="en-US" altLang="zh-CN" dirty="0" smtClean="0">
              <a:solidFill>
                <a:schemeClr val="tx1">
                  <a:lumMod val="50000"/>
                  <a:lumOff val="50000"/>
                </a:schemeClr>
              </a:solidFill>
              <a:sym typeface="Arial"/>
            </a:endParaRPr>
          </a:p>
          <a:p>
            <a:pPr indent="442913">
              <a:lnSpc>
                <a:spcPct val="114000"/>
              </a:lnSpc>
            </a:pP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/>
              </a:rPr>
              <a:t>通常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手机中的振动器分为几种类别：普通转子马达、币型转子马达、线性马达。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indent="442913">
              <a:lnSpc>
                <a:spcPct val="114000"/>
              </a:lnSpc>
            </a:pP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记录仪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使用的是普通转子马达。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  <a:sym typeface="Arial"/>
            </a:endParaRPr>
          </a:p>
        </p:txBody>
      </p:sp>
      <p:pic>
        <p:nvPicPr>
          <p:cNvPr id="1026" name="Picture 2" descr="https://img2.baidu.com/it/u=2758708201,3807895280&amp;fm=253&amp;fmt=auto&amp;app=138&amp;f=JPG?w=500&amp;h=4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543" y="3841120"/>
            <a:ext cx="2976925" cy="2595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gimg2.baidu.com/image_search/src=http%3A%2F%2Fg-search1.alicdn.com%2Fimg%2Fbao%2Fuploaded%2Fi3%2F2200671998403%2FO1CN0155gAO12Bwcfojbv44_%21%210-item_pic.jpg_300x300.jpg&amp;refer=http%3A%2F%2Fg-search1.alicdn.com&amp;app=2002&amp;size=f9999,10000&amp;q=a80&amp;n=0&amp;g=0n&amp;fmt=auto?sec=1690441725&amp;t=9417cb16acc7e394381b761c4c39f93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280" y="3841120"/>
            <a:ext cx="2596678" cy="2596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gimg2.baidu.com/image_search/src=http%3A%2F%2Fg-search1.alicdn.com%2Fimg%2Fbao%2Fuploaded%2Fi4%2FO1CN01BN3vzM2Li6VlONdv9_%21%210-fleamarket.jpg_300x300.jpg&amp;refer=http%3A%2F%2Fg-search1.alicdn.com&amp;app=2002&amp;size=f9999,10000&amp;q=a80&amp;n=0&amp;g=0n&amp;fmt=auto?sec=1690441851&amp;t=c016b5c7b886f2e5b895f54b254f84a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2336" y="3841120"/>
            <a:ext cx="2596678" cy="2596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9"/>
          <p:cNvSpPr/>
          <p:nvPr/>
        </p:nvSpPr>
        <p:spPr bwMode="auto">
          <a:xfrm>
            <a:off x="2742301" y="903666"/>
            <a:ext cx="2576347" cy="2888159"/>
          </a:xfrm>
          <a:custGeom>
            <a:avLst/>
            <a:gdLst>
              <a:gd name="T0" fmla="*/ 772 w 772"/>
              <a:gd name="T1" fmla="*/ 596 h 865"/>
              <a:gd name="T2" fmla="*/ 721 w 772"/>
              <a:gd name="T3" fmla="*/ 685 h 865"/>
              <a:gd name="T4" fmla="*/ 437 w 772"/>
              <a:gd name="T5" fmla="*/ 849 h 865"/>
              <a:gd name="T6" fmla="*/ 335 w 772"/>
              <a:gd name="T7" fmla="*/ 849 h 865"/>
              <a:gd name="T8" fmla="*/ 51 w 772"/>
              <a:gd name="T9" fmla="*/ 685 h 865"/>
              <a:gd name="T10" fmla="*/ 0 w 772"/>
              <a:gd name="T11" fmla="*/ 596 h 865"/>
              <a:gd name="T12" fmla="*/ 0 w 772"/>
              <a:gd name="T13" fmla="*/ 268 h 865"/>
              <a:gd name="T14" fmla="*/ 51 w 772"/>
              <a:gd name="T15" fmla="*/ 180 h 865"/>
              <a:gd name="T16" fmla="*/ 335 w 772"/>
              <a:gd name="T17" fmla="*/ 16 h 865"/>
              <a:gd name="T18" fmla="*/ 437 w 772"/>
              <a:gd name="T19" fmla="*/ 16 h 865"/>
              <a:gd name="T20" fmla="*/ 721 w 772"/>
              <a:gd name="T21" fmla="*/ 180 h 865"/>
              <a:gd name="T22" fmla="*/ 772 w 772"/>
              <a:gd name="T23" fmla="*/ 268 h 865"/>
              <a:gd name="T24" fmla="*/ 772 w 772"/>
              <a:gd name="T25" fmla="*/ 596 h 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72" h="865">
                <a:moveTo>
                  <a:pt x="772" y="596"/>
                </a:moveTo>
                <a:cubicBezTo>
                  <a:pt x="772" y="629"/>
                  <a:pt x="749" y="668"/>
                  <a:pt x="721" y="685"/>
                </a:cubicBezTo>
                <a:cubicBezTo>
                  <a:pt x="437" y="849"/>
                  <a:pt x="437" y="849"/>
                  <a:pt x="437" y="849"/>
                </a:cubicBezTo>
                <a:cubicBezTo>
                  <a:pt x="409" y="865"/>
                  <a:pt x="363" y="865"/>
                  <a:pt x="335" y="849"/>
                </a:cubicBezTo>
                <a:cubicBezTo>
                  <a:pt x="51" y="685"/>
                  <a:pt x="51" y="685"/>
                  <a:pt x="51" y="685"/>
                </a:cubicBezTo>
                <a:cubicBezTo>
                  <a:pt x="23" y="668"/>
                  <a:pt x="0" y="629"/>
                  <a:pt x="0" y="596"/>
                </a:cubicBezTo>
                <a:cubicBezTo>
                  <a:pt x="0" y="268"/>
                  <a:pt x="0" y="268"/>
                  <a:pt x="0" y="268"/>
                </a:cubicBezTo>
                <a:cubicBezTo>
                  <a:pt x="0" y="236"/>
                  <a:pt x="23" y="196"/>
                  <a:pt x="51" y="180"/>
                </a:cubicBezTo>
                <a:cubicBezTo>
                  <a:pt x="335" y="16"/>
                  <a:pt x="335" y="16"/>
                  <a:pt x="335" y="16"/>
                </a:cubicBezTo>
                <a:cubicBezTo>
                  <a:pt x="363" y="0"/>
                  <a:pt x="409" y="0"/>
                  <a:pt x="437" y="16"/>
                </a:cubicBezTo>
                <a:cubicBezTo>
                  <a:pt x="721" y="180"/>
                  <a:pt x="721" y="180"/>
                  <a:pt x="721" y="180"/>
                </a:cubicBezTo>
                <a:cubicBezTo>
                  <a:pt x="749" y="196"/>
                  <a:pt x="772" y="236"/>
                  <a:pt x="772" y="268"/>
                </a:cubicBezTo>
                <a:lnTo>
                  <a:pt x="772" y="596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84C8B"/>
              </a:solidFill>
              <a:latin typeface="Arial"/>
              <a:ea typeface="微软雅黑"/>
              <a:sym typeface="Arial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932447" y="1132065"/>
            <a:ext cx="2196057" cy="2461843"/>
            <a:chOff x="5002386" y="2208630"/>
            <a:chExt cx="2196057" cy="2461843"/>
          </a:xfrm>
        </p:grpSpPr>
        <p:sp>
          <p:nvSpPr>
            <p:cNvPr id="4" name="Freeform 19"/>
            <p:cNvSpPr/>
            <p:nvPr/>
          </p:nvSpPr>
          <p:spPr bwMode="auto">
            <a:xfrm>
              <a:off x="5002386" y="2208630"/>
              <a:ext cx="2196057" cy="2461843"/>
            </a:xfrm>
            <a:custGeom>
              <a:avLst/>
              <a:gdLst>
                <a:gd name="T0" fmla="*/ 772 w 772"/>
                <a:gd name="T1" fmla="*/ 596 h 865"/>
                <a:gd name="T2" fmla="*/ 721 w 772"/>
                <a:gd name="T3" fmla="*/ 685 h 865"/>
                <a:gd name="T4" fmla="*/ 437 w 772"/>
                <a:gd name="T5" fmla="*/ 849 h 865"/>
                <a:gd name="T6" fmla="*/ 335 w 772"/>
                <a:gd name="T7" fmla="*/ 849 h 865"/>
                <a:gd name="T8" fmla="*/ 51 w 772"/>
                <a:gd name="T9" fmla="*/ 685 h 865"/>
                <a:gd name="T10" fmla="*/ 0 w 772"/>
                <a:gd name="T11" fmla="*/ 596 h 865"/>
                <a:gd name="T12" fmla="*/ 0 w 772"/>
                <a:gd name="T13" fmla="*/ 268 h 865"/>
                <a:gd name="T14" fmla="*/ 51 w 772"/>
                <a:gd name="T15" fmla="*/ 180 h 865"/>
                <a:gd name="T16" fmla="*/ 335 w 772"/>
                <a:gd name="T17" fmla="*/ 16 h 865"/>
                <a:gd name="T18" fmla="*/ 437 w 772"/>
                <a:gd name="T19" fmla="*/ 16 h 865"/>
                <a:gd name="T20" fmla="*/ 721 w 772"/>
                <a:gd name="T21" fmla="*/ 180 h 865"/>
                <a:gd name="T22" fmla="*/ 772 w 772"/>
                <a:gd name="T23" fmla="*/ 268 h 865"/>
                <a:gd name="T24" fmla="*/ 772 w 772"/>
                <a:gd name="T25" fmla="*/ 596 h 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2" h="865">
                  <a:moveTo>
                    <a:pt x="772" y="596"/>
                  </a:moveTo>
                  <a:cubicBezTo>
                    <a:pt x="772" y="629"/>
                    <a:pt x="749" y="668"/>
                    <a:pt x="721" y="685"/>
                  </a:cubicBezTo>
                  <a:cubicBezTo>
                    <a:pt x="437" y="849"/>
                    <a:pt x="437" y="849"/>
                    <a:pt x="437" y="849"/>
                  </a:cubicBezTo>
                  <a:cubicBezTo>
                    <a:pt x="409" y="865"/>
                    <a:pt x="363" y="865"/>
                    <a:pt x="335" y="849"/>
                  </a:cubicBezTo>
                  <a:cubicBezTo>
                    <a:pt x="51" y="685"/>
                    <a:pt x="51" y="685"/>
                    <a:pt x="51" y="685"/>
                  </a:cubicBezTo>
                  <a:cubicBezTo>
                    <a:pt x="23" y="668"/>
                    <a:pt x="0" y="629"/>
                    <a:pt x="0" y="596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36"/>
                    <a:pt x="23" y="196"/>
                    <a:pt x="51" y="180"/>
                  </a:cubicBezTo>
                  <a:cubicBezTo>
                    <a:pt x="335" y="16"/>
                    <a:pt x="335" y="16"/>
                    <a:pt x="335" y="16"/>
                  </a:cubicBezTo>
                  <a:cubicBezTo>
                    <a:pt x="363" y="0"/>
                    <a:pt x="409" y="0"/>
                    <a:pt x="437" y="16"/>
                  </a:cubicBezTo>
                  <a:cubicBezTo>
                    <a:pt x="721" y="180"/>
                    <a:pt x="721" y="180"/>
                    <a:pt x="721" y="180"/>
                  </a:cubicBezTo>
                  <a:cubicBezTo>
                    <a:pt x="749" y="196"/>
                    <a:pt x="772" y="236"/>
                    <a:pt x="772" y="268"/>
                  </a:cubicBezTo>
                  <a:lnTo>
                    <a:pt x="772" y="59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84C8B"/>
                </a:solidFill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 flipH="1">
              <a:off x="5317747" y="2508526"/>
              <a:ext cx="1826141" cy="18620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500" dirty="0" smtClean="0">
                  <a:solidFill>
                    <a:schemeClr val="bg1"/>
                  </a:solidFill>
                  <a:latin typeface="Arial"/>
                  <a:ea typeface="微软雅黑"/>
                  <a:sym typeface="Arial"/>
                </a:rPr>
                <a:t>02</a:t>
              </a:r>
              <a:endParaRPr lang="zh-CN" altLang="en-US" sz="11500" dirty="0">
                <a:solidFill>
                  <a:schemeClr val="bg1"/>
                </a:solidFill>
                <a:latin typeface="Arial"/>
                <a:ea typeface="微软雅黑"/>
                <a:sym typeface="Arial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5634009" y="1947486"/>
            <a:ext cx="51796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b="1" dirty="0" smtClean="0">
                <a:solidFill>
                  <a:srgbClr val="084C8B"/>
                </a:solidFill>
                <a:latin typeface="Arial"/>
                <a:ea typeface="微软雅黑"/>
                <a:sym typeface="Arial"/>
              </a:rPr>
              <a:t>Android </a:t>
            </a:r>
            <a:r>
              <a:rPr lang="zh-CN" altLang="en-US" sz="4800" b="1" dirty="0" smtClean="0">
                <a:solidFill>
                  <a:srgbClr val="084C8B"/>
                </a:solidFill>
                <a:latin typeface="Arial"/>
                <a:ea typeface="微软雅黑"/>
                <a:sym typeface="Arial"/>
              </a:rPr>
              <a:t>平台架构</a:t>
            </a:r>
            <a:endParaRPr lang="zh-CN" altLang="en-US" sz="4800" b="1" dirty="0">
              <a:solidFill>
                <a:srgbClr val="084C8B"/>
              </a:solidFill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56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latin typeface="Arial"/>
                <a:ea typeface="微软雅黑"/>
                <a:sym typeface="Arial"/>
              </a:rPr>
              <a:t>Android </a:t>
            </a:r>
            <a:r>
              <a:rPr lang="zh-CN" altLang="en-US" dirty="0">
                <a:latin typeface="Arial"/>
                <a:ea typeface="微软雅黑"/>
                <a:sym typeface="Arial"/>
              </a:rPr>
              <a:t>平台架构</a:t>
            </a:r>
          </a:p>
        </p:txBody>
      </p:sp>
      <p:pic>
        <p:nvPicPr>
          <p:cNvPr id="2050" name="Picture 2" descr="The Android software st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2152" y="1318926"/>
            <a:ext cx="3441648" cy="506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4735630" y="1590756"/>
            <a:ext cx="711306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应用层（</a:t>
            </a:r>
            <a:r>
              <a:rPr lang="en-US" altLang="zh-CN" dirty="0"/>
              <a:t>System Apps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en-US" altLang="zh-CN" sz="1200" dirty="0"/>
              <a:t>Android </a:t>
            </a:r>
            <a:r>
              <a:rPr lang="zh-CN" altLang="en-US" sz="1200" dirty="0"/>
              <a:t>随附一套用于电子邮件、短信、日历、互联网浏览和联系人等核心应用。</a:t>
            </a:r>
            <a:endParaRPr lang="en-US" altLang="zh-CN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应用框架层（</a:t>
            </a:r>
            <a:r>
              <a:rPr lang="en-US" altLang="zh-CN" dirty="0"/>
              <a:t>Java API Framework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sz="1200" dirty="0"/>
              <a:t>应用框架层是为开发人员提供了开发应用程序所需要的 </a:t>
            </a:r>
            <a:r>
              <a:rPr lang="en-US" altLang="zh-CN" sz="1200" dirty="0"/>
              <a:t>API</a:t>
            </a:r>
            <a:r>
              <a:rPr lang="zh-CN" altLang="en-US" sz="1200" dirty="0"/>
              <a:t>， 我们平时开发应用程序都是调用着一层所提供的 </a:t>
            </a:r>
            <a:r>
              <a:rPr lang="en-US" altLang="zh-CN" sz="1200" dirty="0"/>
              <a:t>API </a:t>
            </a:r>
            <a:r>
              <a:rPr lang="zh-CN" altLang="en-US" sz="1200" dirty="0"/>
              <a:t>，当然也包括系统应用。这一层是由</a:t>
            </a:r>
            <a:r>
              <a:rPr lang="en-US" altLang="zh-CN" sz="1200" dirty="0"/>
              <a:t>Java</a:t>
            </a:r>
            <a:r>
              <a:rPr lang="zh-CN" altLang="en-US" sz="1200" dirty="0"/>
              <a:t>代码编写的，可以称为</a:t>
            </a:r>
            <a:r>
              <a:rPr lang="en-US" altLang="zh-CN" sz="1200" dirty="0"/>
              <a:t>Java Framework</a:t>
            </a:r>
            <a:r>
              <a:rPr lang="zh-CN" altLang="en-US" sz="1200" dirty="0"/>
              <a:t>。</a:t>
            </a:r>
            <a:endParaRPr lang="en-US" altLang="zh-CN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原生 </a:t>
            </a:r>
            <a:r>
              <a:rPr lang="en-US" altLang="zh-CN" dirty="0"/>
              <a:t>C/C++ </a:t>
            </a:r>
            <a:r>
              <a:rPr lang="zh-CN" altLang="en-US" dirty="0" smtClean="0"/>
              <a:t>库</a:t>
            </a:r>
            <a:endParaRPr lang="en-US" altLang="zh-CN" dirty="0" smtClean="0"/>
          </a:p>
          <a:p>
            <a:pPr lvl="1"/>
            <a:r>
              <a:rPr lang="zh-CN" altLang="en-US" sz="1200" dirty="0"/>
              <a:t>许多核心的 </a:t>
            </a:r>
            <a:r>
              <a:rPr lang="en-US" altLang="zh-CN" sz="1200" dirty="0"/>
              <a:t>Android </a:t>
            </a:r>
            <a:r>
              <a:rPr lang="zh-CN" altLang="en-US" sz="1200" dirty="0"/>
              <a:t>系统组件和服务（例如 </a:t>
            </a:r>
            <a:r>
              <a:rPr lang="en-US" altLang="zh-CN" sz="1200" dirty="0"/>
              <a:t>ART </a:t>
            </a:r>
            <a:r>
              <a:rPr lang="zh-CN" altLang="en-US" sz="1200" dirty="0"/>
              <a:t>和 </a:t>
            </a:r>
            <a:r>
              <a:rPr lang="en-US" altLang="zh-CN" sz="1200" dirty="0"/>
              <a:t>HAL</a:t>
            </a:r>
            <a:r>
              <a:rPr lang="zh-CN" altLang="en-US" sz="1200" dirty="0"/>
              <a:t>）构建自原生代码，需要用 </a:t>
            </a:r>
            <a:r>
              <a:rPr lang="en-US" altLang="zh-CN" sz="1200" dirty="0"/>
              <a:t>C/C++ </a:t>
            </a:r>
            <a:r>
              <a:rPr lang="zh-CN" altLang="en-US" sz="1200" dirty="0"/>
              <a:t>编写的原生库。</a:t>
            </a:r>
            <a:endParaRPr lang="en-US" altLang="zh-CN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Android </a:t>
            </a:r>
            <a:r>
              <a:rPr lang="en-US" altLang="zh-CN" dirty="0" smtClean="0"/>
              <a:t>Runtime</a:t>
            </a:r>
          </a:p>
          <a:p>
            <a:pPr lvl="1"/>
            <a:r>
              <a:rPr lang="zh-CN" altLang="en-US" sz="1200" dirty="0"/>
              <a:t>运行时库又分为核心库和</a:t>
            </a:r>
            <a:r>
              <a:rPr lang="en-US" altLang="zh-CN" sz="1200" dirty="0"/>
              <a:t>ART</a:t>
            </a:r>
            <a:r>
              <a:rPr lang="zh-CN" altLang="en-US" sz="1200" dirty="0"/>
              <a:t>（</a:t>
            </a:r>
            <a:r>
              <a:rPr lang="en-US" altLang="zh-CN" sz="1200" dirty="0"/>
              <a:t>Android5.0 </a:t>
            </a:r>
            <a:r>
              <a:rPr lang="zh-CN" altLang="en-US" sz="1200" dirty="0"/>
              <a:t>系统之后，</a:t>
            </a:r>
            <a:r>
              <a:rPr lang="en-US" altLang="zh-CN" sz="1200" dirty="0" err="1"/>
              <a:t>Dalvik</a:t>
            </a:r>
            <a:r>
              <a:rPr lang="zh-CN" altLang="en-US" sz="1200" dirty="0"/>
              <a:t>虚拟机被</a:t>
            </a:r>
            <a:r>
              <a:rPr lang="en-US" altLang="zh-CN" sz="1200" dirty="0"/>
              <a:t>ART</a:t>
            </a:r>
            <a:r>
              <a:rPr lang="zh-CN" altLang="en-US" sz="1200" dirty="0"/>
              <a:t>取代）。 核心库提供了</a:t>
            </a:r>
            <a:r>
              <a:rPr lang="en-US" altLang="zh-CN" sz="1200" dirty="0"/>
              <a:t>Java</a:t>
            </a:r>
            <a:r>
              <a:rPr lang="zh-CN" altLang="en-US" sz="1200" dirty="0"/>
              <a:t>语言核心库的大多数功能，包括 </a:t>
            </a:r>
            <a:r>
              <a:rPr lang="en-US" altLang="zh-CN" sz="1200" dirty="0"/>
              <a:t>Java 8 </a:t>
            </a:r>
            <a:r>
              <a:rPr lang="zh-CN" altLang="en-US" sz="1200" dirty="0"/>
              <a:t>语言功能，这样开发者可以使用</a:t>
            </a:r>
            <a:r>
              <a:rPr lang="en-US" altLang="zh-CN" sz="1200" dirty="0"/>
              <a:t>Java</a:t>
            </a:r>
            <a:r>
              <a:rPr lang="zh-CN" altLang="en-US" sz="1200" dirty="0"/>
              <a:t>语言来编写</a:t>
            </a:r>
            <a:r>
              <a:rPr lang="en-US" altLang="zh-CN" sz="1200" dirty="0"/>
              <a:t>Android</a:t>
            </a:r>
            <a:r>
              <a:rPr lang="zh-CN" altLang="en-US" sz="1200" dirty="0"/>
              <a:t>应用。</a:t>
            </a:r>
            <a:endParaRPr lang="en-US" altLang="zh-CN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 smtClean="0"/>
              <a:t>硬件</a:t>
            </a:r>
            <a:r>
              <a:rPr lang="zh-CN" altLang="en-US" dirty="0"/>
              <a:t>抽象层（</a:t>
            </a:r>
            <a:r>
              <a:rPr lang="en-US" altLang="zh-CN" dirty="0"/>
              <a:t>HAL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en-US" altLang="zh-CN" sz="1200" dirty="0"/>
              <a:t>HAL</a:t>
            </a:r>
            <a:r>
              <a:rPr lang="zh-CN" altLang="en-US" sz="1200" dirty="0"/>
              <a:t>（</a:t>
            </a:r>
            <a:r>
              <a:rPr lang="en-US" altLang="zh-CN" sz="1200" dirty="0"/>
              <a:t>Hardware Abstract Layer</a:t>
            </a:r>
            <a:r>
              <a:rPr lang="zh-CN" altLang="en-US" sz="1200" dirty="0"/>
              <a:t>）硬件抽象层，是 </a:t>
            </a:r>
            <a:r>
              <a:rPr lang="en-US" altLang="zh-CN" sz="1200" dirty="0"/>
              <a:t>Google </a:t>
            </a:r>
            <a:r>
              <a:rPr lang="zh-CN" altLang="en-US" sz="1200" dirty="0"/>
              <a:t>开发的 </a:t>
            </a:r>
            <a:r>
              <a:rPr lang="en-US" altLang="zh-CN" sz="1200" dirty="0"/>
              <a:t>Android </a:t>
            </a:r>
            <a:r>
              <a:rPr lang="zh-CN" altLang="en-US" sz="1200" dirty="0"/>
              <a:t>系统上层应用对底层硬件操作屏蔽的一个层次结构，简单来说就是，上层应用不需要关心底层硬件是如何工作的，只需要调用底层提供的统一接口即可。</a:t>
            </a:r>
            <a:endParaRPr lang="en-US" altLang="zh-CN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Linux </a:t>
            </a:r>
            <a:r>
              <a:rPr lang="zh-CN" altLang="en-US" dirty="0"/>
              <a:t>内核层（</a:t>
            </a:r>
            <a:r>
              <a:rPr lang="en-US" altLang="zh-CN" dirty="0"/>
              <a:t>Linux </a:t>
            </a:r>
            <a:r>
              <a:rPr lang="en-US" altLang="zh-CN" dirty="0" smtClean="0"/>
              <a:t>Kernel</a:t>
            </a:r>
          </a:p>
          <a:p>
            <a:pPr marL="452438" lvl="1"/>
            <a:r>
              <a:rPr lang="en-US" altLang="zh-CN" sz="1200" dirty="0" smtClean="0"/>
              <a:t>Android </a:t>
            </a:r>
            <a:r>
              <a:rPr lang="zh-CN" altLang="en-US" sz="1200" dirty="0"/>
              <a:t>系统的核心系统服务基于 </a:t>
            </a:r>
            <a:r>
              <a:rPr lang="en-US" altLang="zh-CN" sz="1200" dirty="0"/>
              <a:t>Linux </a:t>
            </a:r>
            <a:r>
              <a:rPr lang="zh-CN" altLang="en-US" sz="1200" dirty="0"/>
              <a:t>内核的，程序的安全性、网络协议、内存管理、进程管理、驱动程序都由 </a:t>
            </a:r>
            <a:r>
              <a:rPr lang="en-US" altLang="zh-CN" sz="1200" dirty="0"/>
              <a:t>Linux </a:t>
            </a:r>
            <a:r>
              <a:rPr lang="zh-CN" altLang="en-US" sz="1200" dirty="0"/>
              <a:t>内核所提供。另外，</a:t>
            </a:r>
            <a:r>
              <a:rPr lang="en-US" altLang="zh-CN" sz="1200" dirty="0"/>
              <a:t>Android Runtime</a:t>
            </a:r>
            <a:r>
              <a:rPr lang="zh-CN" altLang="en-US" sz="1200" dirty="0"/>
              <a:t>（</a:t>
            </a:r>
            <a:r>
              <a:rPr lang="en-US" altLang="zh-CN" sz="1200" dirty="0"/>
              <a:t>ART</a:t>
            </a:r>
            <a:r>
              <a:rPr lang="zh-CN" altLang="en-US" sz="1200" dirty="0"/>
              <a:t>）就是依靠 </a:t>
            </a:r>
            <a:r>
              <a:rPr lang="en-US" altLang="zh-CN" sz="1200" dirty="0"/>
              <a:t>Linux </a:t>
            </a:r>
            <a:r>
              <a:rPr lang="zh-CN" altLang="en-US" sz="1200" dirty="0"/>
              <a:t>内核来执行底层功能的，其中包括线程和低层内存管理</a:t>
            </a:r>
            <a:r>
              <a:rPr lang="zh-CN" altLang="en-US" sz="1200" dirty="0" smtClean="0"/>
              <a:t>。</a:t>
            </a:r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139454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9"/>
          <p:cNvSpPr/>
          <p:nvPr/>
        </p:nvSpPr>
        <p:spPr bwMode="auto">
          <a:xfrm>
            <a:off x="2742301" y="903666"/>
            <a:ext cx="2576347" cy="2888159"/>
          </a:xfrm>
          <a:custGeom>
            <a:avLst/>
            <a:gdLst>
              <a:gd name="T0" fmla="*/ 772 w 772"/>
              <a:gd name="T1" fmla="*/ 596 h 865"/>
              <a:gd name="T2" fmla="*/ 721 w 772"/>
              <a:gd name="T3" fmla="*/ 685 h 865"/>
              <a:gd name="T4" fmla="*/ 437 w 772"/>
              <a:gd name="T5" fmla="*/ 849 h 865"/>
              <a:gd name="T6" fmla="*/ 335 w 772"/>
              <a:gd name="T7" fmla="*/ 849 h 865"/>
              <a:gd name="T8" fmla="*/ 51 w 772"/>
              <a:gd name="T9" fmla="*/ 685 h 865"/>
              <a:gd name="T10" fmla="*/ 0 w 772"/>
              <a:gd name="T11" fmla="*/ 596 h 865"/>
              <a:gd name="T12" fmla="*/ 0 w 772"/>
              <a:gd name="T13" fmla="*/ 268 h 865"/>
              <a:gd name="T14" fmla="*/ 51 w 772"/>
              <a:gd name="T15" fmla="*/ 180 h 865"/>
              <a:gd name="T16" fmla="*/ 335 w 772"/>
              <a:gd name="T17" fmla="*/ 16 h 865"/>
              <a:gd name="T18" fmla="*/ 437 w 772"/>
              <a:gd name="T19" fmla="*/ 16 h 865"/>
              <a:gd name="T20" fmla="*/ 721 w 772"/>
              <a:gd name="T21" fmla="*/ 180 h 865"/>
              <a:gd name="T22" fmla="*/ 772 w 772"/>
              <a:gd name="T23" fmla="*/ 268 h 865"/>
              <a:gd name="T24" fmla="*/ 772 w 772"/>
              <a:gd name="T25" fmla="*/ 596 h 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72" h="865">
                <a:moveTo>
                  <a:pt x="772" y="596"/>
                </a:moveTo>
                <a:cubicBezTo>
                  <a:pt x="772" y="629"/>
                  <a:pt x="749" y="668"/>
                  <a:pt x="721" y="685"/>
                </a:cubicBezTo>
                <a:cubicBezTo>
                  <a:pt x="437" y="849"/>
                  <a:pt x="437" y="849"/>
                  <a:pt x="437" y="849"/>
                </a:cubicBezTo>
                <a:cubicBezTo>
                  <a:pt x="409" y="865"/>
                  <a:pt x="363" y="865"/>
                  <a:pt x="335" y="849"/>
                </a:cubicBezTo>
                <a:cubicBezTo>
                  <a:pt x="51" y="685"/>
                  <a:pt x="51" y="685"/>
                  <a:pt x="51" y="685"/>
                </a:cubicBezTo>
                <a:cubicBezTo>
                  <a:pt x="23" y="668"/>
                  <a:pt x="0" y="629"/>
                  <a:pt x="0" y="596"/>
                </a:cubicBezTo>
                <a:cubicBezTo>
                  <a:pt x="0" y="268"/>
                  <a:pt x="0" y="268"/>
                  <a:pt x="0" y="268"/>
                </a:cubicBezTo>
                <a:cubicBezTo>
                  <a:pt x="0" y="236"/>
                  <a:pt x="23" y="196"/>
                  <a:pt x="51" y="180"/>
                </a:cubicBezTo>
                <a:cubicBezTo>
                  <a:pt x="335" y="16"/>
                  <a:pt x="335" y="16"/>
                  <a:pt x="335" y="16"/>
                </a:cubicBezTo>
                <a:cubicBezTo>
                  <a:pt x="363" y="0"/>
                  <a:pt x="409" y="0"/>
                  <a:pt x="437" y="16"/>
                </a:cubicBezTo>
                <a:cubicBezTo>
                  <a:pt x="721" y="180"/>
                  <a:pt x="721" y="180"/>
                  <a:pt x="721" y="180"/>
                </a:cubicBezTo>
                <a:cubicBezTo>
                  <a:pt x="749" y="196"/>
                  <a:pt x="772" y="236"/>
                  <a:pt x="772" y="268"/>
                </a:cubicBezTo>
                <a:lnTo>
                  <a:pt x="772" y="596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84C8B"/>
              </a:solidFill>
              <a:latin typeface="Arial"/>
              <a:ea typeface="微软雅黑"/>
              <a:sym typeface="Arial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932447" y="1132065"/>
            <a:ext cx="2196057" cy="2461843"/>
            <a:chOff x="5002386" y="2208630"/>
            <a:chExt cx="2196057" cy="2461843"/>
          </a:xfrm>
        </p:grpSpPr>
        <p:sp>
          <p:nvSpPr>
            <p:cNvPr id="4" name="Freeform 19"/>
            <p:cNvSpPr/>
            <p:nvPr/>
          </p:nvSpPr>
          <p:spPr bwMode="auto">
            <a:xfrm>
              <a:off x="5002386" y="2208630"/>
              <a:ext cx="2196057" cy="2461843"/>
            </a:xfrm>
            <a:custGeom>
              <a:avLst/>
              <a:gdLst>
                <a:gd name="T0" fmla="*/ 772 w 772"/>
                <a:gd name="T1" fmla="*/ 596 h 865"/>
                <a:gd name="T2" fmla="*/ 721 w 772"/>
                <a:gd name="T3" fmla="*/ 685 h 865"/>
                <a:gd name="T4" fmla="*/ 437 w 772"/>
                <a:gd name="T5" fmla="*/ 849 h 865"/>
                <a:gd name="T6" fmla="*/ 335 w 772"/>
                <a:gd name="T7" fmla="*/ 849 h 865"/>
                <a:gd name="T8" fmla="*/ 51 w 772"/>
                <a:gd name="T9" fmla="*/ 685 h 865"/>
                <a:gd name="T10" fmla="*/ 0 w 772"/>
                <a:gd name="T11" fmla="*/ 596 h 865"/>
                <a:gd name="T12" fmla="*/ 0 w 772"/>
                <a:gd name="T13" fmla="*/ 268 h 865"/>
                <a:gd name="T14" fmla="*/ 51 w 772"/>
                <a:gd name="T15" fmla="*/ 180 h 865"/>
                <a:gd name="T16" fmla="*/ 335 w 772"/>
                <a:gd name="T17" fmla="*/ 16 h 865"/>
                <a:gd name="T18" fmla="*/ 437 w 772"/>
                <a:gd name="T19" fmla="*/ 16 h 865"/>
                <a:gd name="T20" fmla="*/ 721 w 772"/>
                <a:gd name="T21" fmla="*/ 180 h 865"/>
                <a:gd name="T22" fmla="*/ 772 w 772"/>
                <a:gd name="T23" fmla="*/ 268 h 865"/>
                <a:gd name="T24" fmla="*/ 772 w 772"/>
                <a:gd name="T25" fmla="*/ 596 h 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2" h="865">
                  <a:moveTo>
                    <a:pt x="772" y="596"/>
                  </a:moveTo>
                  <a:cubicBezTo>
                    <a:pt x="772" y="629"/>
                    <a:pt x="749" y="668"/>
                    <a:pt x="721" y="685"/>
                  </a:cubicBezTo>
                  <a:cubicBezTo>
                    <a:pt x="437" y="849"/>
                    <a:pt x="437" y="849"/>
                    <a:pt x="437" y="849"/>
                  </a:cubicBezTo>
                  <a:cubicBezTo>
                    <a:pt x="409" y="865"/>
                    <a:pt x="363" y="865"/>
                    <a:pt x="335" y="849"/>
                  </a:cubicBezTo>
                  <a:cubicBezTo>
                    <a:pt x="51" y="685"/>
                    <a:pt x="51" y="685"/>
                    <a:pt x="51" y="685"/>
                  </a:cubicBezTo>
                  <a:cubicBezTo>
                    <a:pt x="23" y="668"/>
                    <a:pt x="0" y="629"/>
                    <a:pt x="0" y="596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36"/>
                    <a:pt x="23" y="196"/>
                    <a:pt x="51" y="180"/>
                  </a:cubicBezTo>
                  <a:cubicBezTo>
                    <a:pt x="335" y="16"/>
                    <a:pt x="335" y="16"/>
                    <a:pt x="335" y="16"/>
                  </a:cubicBezTo>
                  <a:cubicBezTo>
                    <a:pt x="363" y="0"/>
                    <a:pt x="409" y="0"/>
                    <a:pt x="437" y="16"/>
                  </a:cubicBezTo>
                  <a:cubicBezTo>
                    <a:pt x="721" y="180"/>
                    <a:pt x="721" y="180"/>
                    <a:pt x="721" y="180"/>
                  </a:cubicBezTo>
                  <a:cubicBezTo>
                    <a:pt x="749" y="196"/>
                    <a:pt x="772" y="236"/>
                    <a:pt x="772" y="268"/>
                  </a:cubicBezTo>
                  <a:lnTo>
                    <a:pt x="772" y="59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84C8B"/>
                </a:solidFill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 flipH="1">
              <a:off x="5317747" y="2508526"/>
              <a:ext cx="1826141" cy="18620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500" dirty="0" smtClean="0">
                  <a:solidFill>
                    <a:schemeClr val="bg1"/>
                  </a:solidFill>
                  <a:latin typeface="Arial"/>
                  <a:ea typeface="微软雅黑"/>
                  <a:sym typeface="Arial"/>
                </a:rPr>
                <a:t>03</a:t>
              </a:r>
              <a:endParaRPr lang="zh-CN" altLang="en-US" sz="11500" dirty="0">
                <a:solidFill>
                  <a:schemeClr val="bg1"/>
                </a:solidFill>
                <a:latin typeface="Arial"/>
                <a:ea typeface="微软雅黑"/>
                <a:sym typeface="Arial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5634009" y="1947486"/>
            <a:ext cx="38779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 smtClean="0">
                <a:solidFill>
                  <a:srgbClr val="084C8B"/>
                </a:solidFill>
                <a:latin typeface="Arial"/>
                <a:ea typeface="微软雅黑"/>
                <a:sym typeface="Arial"/>
              </a:rPr>
              <a:t>调用过程分析</a:t>
            </a:r>
            <a:endParaRPr lang="zh-CN" altLang="en-US" sz="4800" b="1" dirty="0">
              <a:solidFill>
                <a:srgbClr val="084C8B"/>
              </a:solidFill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1289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Arial"/>
                <a:sym typeface="Arial"/>
              </a:rPr>
              <a:t>调用</a:t>
            </a:r>
            <a:r>
              <a:rPr lang="zh-CN" altLang="en-US" dirty="0" smtClean="0">
                <a:latin typeface="Arial"/>
                <a:sym typeface="Arial"/>
              </a:rPr>
              <a:t>过程分析</a:t>
            </a:r>
            <a:r>
              <a:rPr lang="en-US" altLang="zh-CN" dirty="0" smtClean="0">
                <a:latin typeface="Arial"/>
                <a:sym typeface="Arial"/>
              </a:rPr>
              <a:t>—App</a:t>
            </a:r>
            <a:r>
              <a:rPr lang="zh-CN" altLang="en-US" dirty="0" smtClean="0">
                <a:latin typeface="Arial"/>
                <a:sym typeface="Arial"/>
              </a:rPr>
              <a:t>如何调用？</a:t>
            </a:r>
            <a:endParaRPr lang="zh-CN" altLang="en-US" dirty="0">
              <a:latin typeface="Arial"/>
              <a:sym typeface="Arial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069" y="1998208"/>
            <a:ext cx="6134100" cy="16859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9069" y="3925856"/>
            <a:ext cx="664845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633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Arial"/>
                <a:sym typeface="Arial"/>
              </a:rPr>
              <a:t>调用</a:t>
            </a:r>
            <a:r>
              <a:rPr lang="zh-CN" altLang="en-US" dirty="0" smtClean="0">
                <a:latin typeface="Arial"/>
                <a:sym typeface="Arial"/>
              </a:rPr>
              <a:t>过程分析</a:t>
            </a:r>
            <a:r>
              <a:rPr lang="en-US" altLang="zh-CN" dirty="0" smtClean="0">
                <a:latin typeface="Arial"/>
                <a:sym typeface="Arial"/>
              </a:rPr>
              <a:t>—App</a:t>
            </a:r>
            <a:r>
              <a:rPr lang="zh-CN" altLang="en-US" dirty="0" smtClean="0">
                <a:latin typeface="Arial"/>
                <a:sym typeface="Arial"/>
              </a:rPr>
              <a:t>如何调用？</a:t>
            </a:r>
            <a:endParaRPr lang="zh-CN" altLang="en-US" dirty="0">
              <a:latin typeface="Arial"/>
              <a:sym typeface="Arial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7754" y="2511676"/>
            <a:ext cx="8763000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072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第一PPT，www.1ppt.com">
  <a:themeElements>
    <a:clrScheme name="自定义 632">
      <a:dk1>
        <a:sysClr val="windowText" lastClr="000000"/>
      </a:dk1>
      <a:lt1>
        <a:sysClr val="window" lastClr="FFFFFF"/>
      </a:lt1>
      <a:dk2>
        <a:srgbClr val="084C8B"/>
      </a:dk2>
      <a:lt2>
        <a:srgbClr val="E7E6E6"/>
      </a:lt2>
      <a:accent1>
        <a:srgbClr val="2075C5"/>
      </a:accent1>
      <a:accent2>
        <a:srgbClr val="084C8B"/>
      </a:accent2>
      <a:accent3>
        <a:srgbClr val="2075C5"/>
      </a:accent3>
      <a:accent4>
        <a:srgbClr val="084C8B"/>
      </a:accent4>
      <a:accent5>
        <a:srgbClr val="2075C5"/>
      </a:accent5>
      <a:accent6>
        <a:srgbClr val="084C8B"/>
      </a:accent6>
      <a:hlink>
        <a:srgbClr val="0563C1"/>
      </a:hlink>
      <a:folHlink>
        <a:srgbClr val="954F72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1246</TotalTime>
  <Words>1119</Words>
  <Application>Microsoft Office PowerPoint</Application>
  <PresentationFormat>宽屏</PresentationFormat>
  <Paragraphs>87</Paragraphs>
  <Slides>25</Slides>
  <Notes>19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3" baseType="lpstr">
      <vt:lpstr>Aharoni</vt:lpstr>
      <vt:lpstr>宋体</vt:lpstr>
      <vt:lpstr>微软雅黑</vt:lpstr>
      <vt:lpstr>Arial</vt:lpstr>
      <vt:lpstr>Arial Black</vt:lpstr>
      <vt:lpstr>Calibri</vt:lpstr>
      <vt:lpstr>第一PPT，www.1ppt.com</vt:lpstr>
      <vt:lpstr>自定义设计方案</vt:lpstr>
      <vt:lpstr>PowerPoint 演示文稿</vt:lpstr>
      <vt:lpstr>PowerPoint 演示文稿</vt:lpstr>
      <vt:lpstr>PowerPoint 演示文稿</vt:lpstr>
      <vt:lpstr>振动器概念</vt:lpstr>
      <vt:lpstr>PowerPoint 演示文稿</vt:lpstr>
      <vt:lpstr>Android 平台架构</vt:lpstr>
      <vt:lpstr>PowerPoint 演示文稿</vt:lpstr>
      <vt:lpstr>调用过程分析—App如何调用？</vt:lpstr>
      <vt:lpstr>调用过程分析—App如何调用？</vt:lpstr>
      <vt:lpstr>调用过程分析—App如何调用？</vt:lpstr>
      <vt:lpstr>调用过程分析—App如何调用？</vt:lpstr>
      <vt:lpstr>调用过程分析—App如何调用？</vt:lpstr>
      <vt:lpstr>PowerPoint 演示文稿</vt:lpstr>
      <vt:lpstr>关键点回顾</vt:lpstr>
      <vt:lpstr>关键点回顾</vt:lpstr>
      <vt:lpstr>关键点回顾</vt:lpstr>
      <vt:lpstr>关键点回顾</vt:lpstr>
      <vt:lpstr>关键点回顾</vt:lpstr>
      <vt:lpstr>关键点回顾</vt:lpstr>
      <vt:lpstr>关键点回顾</vt:lpstr>
      <vt:lpstr>关键点回顾</vt:lpstr>
      <vt:lpstr>关键点回顾</vt:lpstr>
      <vt:lpstr>关键点回顾</vt:lpstr>
      <vt:lpstr>关键点回顾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几何图形</dc:title>
  <dc:creator>第一PPT</dc:creator>
  <cp:keywords>www.1ppt.com</cp:keywords>
  <dc:description>www.1ppt.com</dc:description>
  <cp:lastModifiedBy>liuxiang (AE)</cp:lastModifiedBy>
  <cp:revision>63</cp:revision>
  <dcterms:created xsi:type="dcterms:W3CDTF">2015-05-05T08:02:00Z</dcterms:created>
  <dcterms:modified xsi:type="dcterms:W3CDTF">2023-06-29T03:25:36Z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8432E5A375FB48E08B0D4EB14CDE370C_12</vt:lpwstr>
  </property>
  <property fmtid="{D5CDD505-2E9C-101B-9397-08002B2CF9AE}" pid="3" name="KSOProductBuildVer">
    <vt:lpwstr>2052-11.1.0.14309</vt:lpwstr>
  </property>
  <property fmtid="{D5CDD505-2E9C-101B-9397-08002B2CF9AE}" pid="4" name="_2015_ms_pID_725343">
    <vt:lpwstr>(3)8A1DsM8IPO9WjdzIziXYnMzwjDZCw1SkCoCjM3WEBP4MXDbFrMSNA4kuztLOGU1/zJwNBFbE
/jy80yl5bQiVVjdr2iILUy9UcpP8jzRyPzLqDS8DfpfCSlQqwEPmsltvC6MTdUi59LwxnrJ9
+v+pSWllgm6SyawcvfY8/vCHXbzddmya1aGmQLNFHtdYF2PHD9nf0Cb5vw2OnBtbsyvTY9v1
MtLZZ7N/9pNFrpGkNk</vt:lpwstr>
  </property>
  <property fmtid="{D5CDD505-2E9C-101B-9397-08002B2CF9AE}" pid="5" name="_2015_ms_pID_7253431">
    <vt:lpwstr>7hFZXru/stXvzMY1F5Ghp8JDs390i6kB4Yig8Dl5N1gFxPaVT9bRlx
SoIDLOD0J2VfZ2a8p1iEP0pRFAfTuYLtlAW/SMv9ob8xAw9j3RmV6H0b2Kg/d2+XSQEbhuEJ
59gECLfCehMg/3jhqQGCTOJgL4xDaR3IXV6vAv7dAri5vePY3PMZBbDcE/dmM9TVapIo9B7M
uLbK1XbccCkjx0fZa9Wntn4M+lt3SwV76Fua</vt:lpwstr>
  </property>
  <property fmtid="{D5CDD505-2E9C-101B-9397-08002B2CF9AE}" pid="6" name="_2015_ms_pID_7253432">
    <vt:lpwstr>dA==</vt:lpwstr>
  </property>
</Properties>
</file>